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85" r:id="rId4"/>
    <p:sldId id="258" r:id="rId5"/>
    <p:sldId id="286" r:id="rId6"/>
    <p:sldId id="287" r:id="rId7"/>
    <p:sldId id="288" r:id="rId8"/>
    <p:sldId id="260" r:id="rId9"/>
    <p:sldId id="261" r:id="rId10"/>
    <p:sldId id="262" r:id="rId11"/>
    <p:sldId id="263" r:id="rId12"/>
    <p:sldId id="264" r:id="rId13"/>
    <p:sldId id="265" r:id="rId14"/>
    <p:sldId id="266" r:id="rId15"/>
    <p:sldId id="267" r:id="rId16"/>
    <p:sldId id="269" r:id="rId17"/>
    <p:sldId id="270" r:id="rId18"/>
    <p:sldId id="271" r:id="rId19"/>
    <p:sldId id="272" r:id="rId20"/>
    <p:sldId id="273" r:id="rId21"/>
    <p:sldId id="274" r:id="rId22"/>
    <p:sldId id="276" r:id="rId23"/>
    <p:sldId id="277" r:id="rId24"/>
    <p:sldId id="278" r:id="rId25"/>
    <p:sldId id="279" r:id="rId26"/>
    <p:sldId id="280" r:id="rId27"/>
    <p:sldId id="282" r:id="rId28"/>
  </p:sldIdLst>
  <p:sldSz cx="9144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59FD89D-FBD9-4F3C-995A-306E5FD18669}">
          <p14:sldIdLst>
            <p14:sldId id="256"/>
            <p14:sldId id="257"/>
            <p14:sldId id="285"/>
            <p14:sldId id="258"/>
            <p14:sldId id="286"/>
            <p14:sldId id="287"/>
            <p14:sldId id="288"/>
          </p14:sldIdLst>
        </p14:section>
        <p14:section name="Untitled Section" id="{16575EC2-D02A-479F-BBD6-CB1CFC73F36A}">
          <p14:sldIdLst>
            <p14:sldId id="260"/>
            <p14:sldId id="261"/>
            <p14:sldId id="262"/>
            <p14:sldId id="263"/>
            <p14:sldId id="264"/>
            <p14:sldId id="265"/>
            <p14:sldId id="266"/>
            <p14:sldId id="267"/>
            <p14:sldId id="269"/>
            <p14:sldId id="270"/>
            <p14:sldId id="271"/>
            <p14:sldId id="272"/>
            <p14:sldId id="273"/>
            <p14:sldId id="274"/>
            <p14:sldId id="276"/>
            <p14:sldId id="277"/>
            <p14:sldId id="278"/>
            <p14:sldId id="279"/>
            <p14:sldId id="280"/>
            <p14:sldId id="282"/>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71" autoAdjust="0"/>
  </p:normalViewPr>
  <p:slideViewPr>
    <p:cSldViewPr>
      <p:cViewPr varScale="1">
        <p:scale>
          <a:sx n="49" d="100"/>
          <a:sy n="49" d="100"/>
        </p:scale>
        <p:origin x="-1980" y="-90"/>
      </p:cViewPr>
      <p:guideLst>
        <p:guide orient="horz" pos="288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9144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8681"/>
            <a:ext cx="3679116" cy="836245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8681"/>
            <a:ext cx="3505200" cy="308385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6" y="3611301"/>
            <a:ext cx="3313355" cy="2269547"/>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6" y="5894774"/>
            <a:ext cx="3309803" cy="168083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2022438"/>
            <a:ext cx="2133600" cy="1001308"/>
          </a:xfrm>
        </p:spPr>
        <p:txBody>
          <a:bodyPr anchor="b"/>
          <a:lstStyle>
            <a:lvl1pPr algn="l">
              <a:defRPr sz="2400"/>
            </a:lvl1pPr>
          </a:lstStyle>
          <a:p>
            <a:fld id="{F8D9C9C7-A11C-4AC6-8B47-EAB2AC94E9A8}" type="datetimeFigureOut">
              <a:rPr lang="en-US" smtClean="0"/>
              <a:t>3/14/2013</a:t>
            </a:fld>
            <a:endParaRPr lang="en-US"/>
          </a:p>
        </p:txBody>
      </p:sp>
      <p:sp>
        <p:nvSpPr>
          <p:cNvPr id="50" name="Rectangle 49"/>
          <p:cNvSpPr/>
          <p:nvPr/>
        </p:nvSpPr>
        <p:spPr>
          <a:xfrm>
            <a:off x="4650889" y="8117712"/>
            <a:ext cx="3505200" cy="1089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7626622"/>
            <a:ext cx="2831592" cy="486833"/>
          </a:xfrm>
        </p:spPr>
        <p:txBody>
          <a:bodyPr>
            <a:normAutofit/>
          </a:bodyPr>
          <a:lstStyle>
            <a:lvl1pPr>
              <a:defRPr>
                <a:solidFill>
                  <a:schemeClr val="accent1"/>
                </a:solidFill>
              </a:defRPr>
            </a:lvl1pPr>
          </a:lstStyle>
          <a:p>
            <a:endParaRPr lang="en-US"/>
          </a:p>
        </p:txBody>
      </p:sp>
      <p:sp>
        <p:nvSpPr>
          <p:cNvPr id="6" name="Slide Number Placeholder 5"/>
          <p:cNvSpPr>
            <a:spLocks noGrp="1"/>
          </p:cNvSpPr>
          <p:nvPr>
            <p:ph type="sldNum" sz="quarter" idx="12"/>
          </p:nvPr>
        </p:nvSpPr>
        <p:spPr>
          <a:xfrm>
            <a:off x="4649096" y="7626622"/>
            <a:ext cx="643666" cy="486833"/>
          </a:xfrm>
        </p:spPr>
        <p:txBody>
          <a:bodyPr/>
          <a:lstStyle>
            <a:lvl1pPr>
              <a:defRPr>
                <a:solidFill>
                  <a:schemeClr val="accent1"/>
                </a:solidFill>
              </a:defRPr>
            </a:lvl1pPr>
          </a:lstStyle>
          <a:p>
            <a:fld id="{B0C25767-79B7-4D9D-8EA1-C157BB342EA1}" type="slidenum">
              <a:rPr lang="en-US" smtClean="0"/>
              <a:t>‹#›</a:t>
            </a:fld>
            <a:endParaRPr lang="en-US"/>
          </a:p>
        </p:txBody>
      </p:sp>
      <p:sp>
        <p:nvSpPr>
          <p:cNvPr id="89" name="Rectangle 88"/>
          <p:cNvSpPr/>
          <p:nvPr/>
        </p:nvSpPr>
        <p:spPr>
          <a:xfrm>
            <a:off x="4650889" y="8117712"/>
            <a:ext cx="3505200" cy="1089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8D9C9C7-A11C-4AC6-8B47-EAB2AC94E9A8}" type="datetimeFigureOut">
              <a:rPr lang="en-US" smtClean="0"/>
              <a:t>3/14/2013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C25767-79B7-4D9D-8EA1-C157BB342EA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3867773"/>
            <a:ext cx="6637468" cy="1816100"/>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6" y="5689601"/>
            <a:ext cx="6637467" cy="2027217"/>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8D9C9C7-A11C-4AC6-8B47-EAB2AC94E9A8}" type="datetimeFigureOut">
              <a:rPr lang="en-US" smtClean="0"/>
              <a:t>3/14/2013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C25767-79B7-4D9D-8EA1-C157BB342EA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F8D9C9C7-A11C-4AC6-8B47-EAB2AC94E9A8}" type="datetimeFigureOut">
              <a:rPr lang="en-US" smtClean="0"/>
              <a:t>3/14/2013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C25767-79B7-4D9D-8EA1-C157BB342EA1}" type="slidenum">
              <a:rPr lang="en-US" smtClean="0"/>
              <a:t>‹#›</a:t>
            </a:fld>
            <a:endParaRPr lang="en-US"/>
          </a:p>
        </p:txBody>
      </p:sp>
      <p:sp>
        <p:nvSpPr>
          <p:cNvPr id="9" name="Content Placeholder 8"/>
          <p:cNvSpPr>
            <a:spLocks noGrp="1"/>
          </p:cNvSpPr>
          <p:nvPr>
            <p:ph sz="quarter" idx="13"/>
          </p:nvPr>
        </p:nvSpPr>
        <p:spPr>
          <a:xfrm>
            <a:off x="1042416" y="3084576"/>
            <a:ext cx="3419856" cy="465734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3084575"/>
            <a:ext cx="3419856" cy="465734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3088012"/>
            <a:ext cx="3057148" cy="853016"/>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3966259"/>
            <a:ext cx="3419856" cy="37810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8" y="3088013"/>
            <a:ext cx="3055717" cy="853016"/>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3966259"/>
            <a:ext cx="3419856" cy="37810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8D9C9C7-A11C-4AC6-8B47-EAB2AC94E9A8}" type="datetimeFigureOut">
              <a:rPr lang="en-US" smtClean="0"/>
              <a:t>3/14/2013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0C25767-79B7-4D9D-8EA1-C157BB342EA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8D9C9C7-A11C-4AC6-8B47-EAB2AC94E9A8}" type="datetimeFigureOut">
              <a:rPr lang="en-US" smtClean="0"/>
              <a:t>3/14/2013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0C25767-79B7-4D9D-8EA1-C157BB342EA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D9C9C7-A11C-4AC6-8B47-EAB2AC94E9A8}" type="datetimeFigureOut">
              <a:rPr lang="en-US" smtClean="0"/>
              <a:t>3/14/2013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0C25767-79B7-4D9D-8EA1-C157BB342EA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9144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8681"/>
            <a:ext cx="3679116" cy="836245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8680"/>
            <a:ext cx="3505200" cy="83191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F8D9C9C7-A11C-4AC6-8B47-EAB2AC94E9A8}" type="datetimeFigureOut">
              <a:rPr lang="en-US" smtClean="0"/>
              <a:t>3/14/2013</a:t>
            </a:fld>
            <a:endParaRPr lang="en-US"/>
          </a:p>
        </p:txBody>
      </p:sp>
      <p:sp>
        <p:nvSpPr>
          <p:cNvPr id="7" name="Slide Number Placeholder 6"/>
          <p:cNvSpPr>
            <a:spLocks noGrp="1"/>
          </p:cNvSpPr>
          <p:nvPr>
            <p:ph type="sldNum" sz="quarter" idx="12"/>
          </p:nvPr>
        </p:nvSpPr>
        <p:spPr/>
        <p:txBody>
          <a:bodyPr/>
          <a:lstStyle/>
          <a:p>
            <a:fld id="{B0C25767-79B7-4D9D-8EA1-C157BB342EA1}" type="slidenum">
              <a:rPr lang="en-US" smtClean="0"/>
              <a:t>‹#›</a:t>
            </a:fld>
            <a:endParaRPr lang="en-US"/>
          </a:p>
        </p:txBody>
      </p:sp>
      <p:sp>
        <p:nvSpPr>
          <p:cNvPr id="58" name="Rectangle 57"/>
          <p:cNvSpPr/>
          <p:nvPr/>
        </p:nvSpPr>
        <p:spPr>
          <a:xfrm>
            <a:off x="905572" y="802511"/>
            <a:ext cx="3562257" cy="7531260"/>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1142036"/>
            <a:ext cx="3090440" cy="6867645"/>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8117712"/>
            <a:ext cx="3505200" cy="1089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7633114"/>
            <a:ext cx="3493664" cy="486833"/>
          </a:xfrm>
        </p:spPr>
        <p:txBody>
          <a:bodyPr>
            <a:normAutofit/>
          </a:bodyPr>
          <a:lstStyle/>
          <a:p>
            <a:endParaRPr lang="en-US"/>
          </a:p>
        </p:txBody>
      </p:sp>
      <p:sp>
        <p:nvSpPr>
          <p:cNvPr id="2" name="Title 1"/>
          <p:cNvSpPr>
            <a:spLocks noGrp="1"/>
          </p:cNvSpPr>
          <p:nvPr>
            <p:ph type="title"/>
          </p:nvPr>
        </p:nvSpPr>
        <p:spPr>
          <a:xfrm>
            <a:off x="4739833" y="3543246"/>
            <a:ext cx="3304572" cy="1950871"/>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5515992"/>
            <a:ext cx="3298784" cy="2023872"/>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9144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8681"/>
            <a:ext cx="3679116" cy="836245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8680"/>
            <a:ext cx="3505200" cy="83191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2" y="802511"/>
            <a:ext cx="3562257" cy="7531260"/>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8117712"/>
            <a:ext cx="3505200" cy="1089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3547872"/>
            <a:ext cx="3300984" cy="195072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9" y="925060"/>
            <a:ext cx="3359623" cy="7290816"/>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734631" y="5510785"/>
            <a:ext cx="3300573" cy="202608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8D9C9C7-A11C-4AC6-8B47-EAB2AC94E9A8}" type="datetimeFigureOut">
              <a:rPr lang="en-US" smtClean="0"/>
              <a:t>3/14/2013</a:t>
            </a:fld>
            <a:endParaRPr lang="en-US"/>
          </a:p>
        </p:txBody>
      </p:sp>
      <p:sp>
        <p:nvSpPr>
          <p:cNvPr id="6" name="Footer Placeholder 5"/>
          <p:cNvSpPr>
            <a:spLocks noGrp="1"/>
          </p:cNvSpPr>
          <p:nvPr>
            <p:ph type="ftr" sz="quarter" idx="11"/>
          </p:nvPr>
        </p:nvSpPr>
        <p:spPr>
          <a:xfrm>
            <a:off x="4641448" y="7633114"/>
            <a:ext cx="3493664" cy="486833"/>
          </a:xfrm>
        </p:spPr>
        <p:txBody>
          <a:bodyPr>
            <a:normAutofit/>
          </a:bodyPr>
          <a:lstStyle/>
          <a:p>
            <a:endParaRPr lang="en-US"/>
          </a:p>
        </p:txBody>
      </p:sp>
      <p:sp>
        <p:nvSpPr>
          <p:cNvPr id="7" name="Slide Number Placeholder 6"/>
          <p:cNvSpPr>
            <a:spLocks noGrp="1"/>
          </p:cNvSpPr>
          <p:nvPr>
            <p:ph type="sldNum" sz="quarter" idx="12"/>
          </p:nvPr>
        </p:nvSpPr>
        <p:spPr/>
        <p:txBody>
          <a:bodyPr/>
          <a:lstStyle/>
          <a:p>
            <a:fld id="{B0C25767-79B7-4D9D-8EA1-C157BB342EA1}"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8D9C9C7-A11C-4AC6-8B47-EAB2AC94E9A8}" type="datetimeFigureOut">
              <a:rPr lang="en-US" smtClean="0"/>
              <a:t>3/14/2013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C25767-79B7-4D9D-8EA1-C157BB342EA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1373529"/>
            <a:ext cx="1484453" cy="6373792"/>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373529"/>
            <a:ext cx="5423704" cy="637379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8D9C9C7-A11C-4AC6-8B47-EAB2AC94E9A8}" type="datetimeFigureOut">
              <a:rPr lang="en-US" smtClean="0"/>
              <a:t>3/14/2013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C25767-79B7-4D9D-8EA1-C157BB342EA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9144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444650"/>
            <a:ext cx="8229600" cy="8247529"/>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8681"/>
            <a:ext cx="3679116" cy="932325"/>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8680"/>
            <a:ext cx="3505200" cy="83191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370219"/>
            <a:ext cx="7024744" cy="1524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3" y="3098203"/>
            <a:ext cx="6777317" cy="467863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99324"/>
            <a:ext cx="2133600" cy="486833"/>
          </a:xfrm>
          <a:prstGeom prst="rect">
            <a:avLst/>
          </a:prstGeom>
        </p:spPr>
        <p:txBody>
          <a:bodyPr vert="horz" lIns="91440" tIns="45720" rIns="91440" bIns="45720" rtlCol="0" anchor="ctr"/>
          <a:lstStyle>
            <a:lvl1pPr algn="r">
              <a:defRPr sz="1200">
                <a:solidFill>
                  <a:srgbClr val="FEFEFE"/>
                </a:solidFill>
              </a:defRPr>
            </a:lvl1pPr>
          </a:lstStyle>
          <a:p>
            <a:fld id="{F8D9C9C7-A11C-4AC6-8B47-EAB2AC94E9A8}" type="datetimeFigureOut">
              <a:rPr lang="en-US" smtClean="0"/>
              <a:t>3/14/2013</a:t>
            </a:fld>
            <a:endParaRPr lang="en-US"/>
          </a:p>
        </p:txBody>
      </p:sp>
      <p:sp>
        <p:nvSpPr>
          <p:cNvPr id="5" name="Footer Placeholder 4"/>
          <p:cNvSpPr>
            <a:spLocks noGrp="1"/>
          </p:cNvSpPr>
          <p:nvPr>
            <p:ph type="ftr" sz="quarter" idx="3"/>
          </p:nvPr>
        </p:nvSpPr>
        <p:spPr>
          <a:xfrm>
            <a:off x="4641448" y="7802881"/>
            <a:ext cx="3502152" cy="486833"/>
          </a:xfrm>
          <a:prstGeom prst="rect">
            <a:avLst/>
          </a:prstGeom>
        </p:spPr>
        <p:txBody>
          <a:bodyPr vert="horz" lIns="91440" tIns="45720" rIns="91440" bIns="45720" rtlCol="0" anchor="ctr"/>
          <a:lstStyle>
            <a:lvl1pPr algn="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4649096" y="299322"/>
            <a:ext cx="1332156" cy="486833"/>
          </a:xfrm>
          <a:prstGeom prst="rect">
            <a:avLst/>
          </a:prstGeom>
        </p:spPr>
        <p:txBody>
          <a:bodyPr vert="horz" lIns="91440" tIns="45720" rIns="91440" bIns="45720" rtlCol="0" anchor="ctr"/>
          <a:lstStyle>
            <a:lvl1pPr algn="l">
              <a:defRPr sz="1200">
                <a:solidFill>
                  <a:srgbClr val="FEFEFE"/>
                </a:solidFill>
              </a:defRPr>
            </a:lvl1pPr>
          </a:lstStyle>
          <a:p>
            <a:fld id="{B0C25767-79B7-4D9D-8EA1-C157BB342EA1}"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hyperlink" Target="http://wonderfullymadeministry.com/testimony.htm"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web.archive.org/web/20060707212211/http:/www.washingtonpost.com/wp-dyn/articles/A46798-2004Nov12.html" TargetMode="External"/><Relationship Id="rId2" Type="http://schemas.openxmlformats.org/officeDocument/2006/relationships/hyperlink" Target="http://web.archive.org/web/20060707212211/http:/www.holysmoke.org/sdhok/abo009.htm"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hyperlink" Target="http://web.archive.org/web/20060707212211/http:/www.tnr.com/doc.mhtml?i=20030224&amp;s=rosen022403"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http://web.archive.org/web/20060707212211/http:/www.assoc-amazon.com/e/ir?t=timotpcarne-20&amp;l=as2&amp;o=1&amp;a=0195148274" TargetMode="External"/><Relationship Id="rId2" Type="http://schemas.openxmlformats.org/officeDocument/2006/relationships/image" Target="../media/image3.gif"/><Relationship Id="rId1" Type="http://schemas.openxmlformats.org/officeDocument/2006/relationships/slideLayout" Target="../slideLayouts/slideLayout7.xml"/><Relationship Id="rId4" Type="http://schemas.openxmlformats.org/officeDocument/2006/relationships/hyperlink" Target="http://web.archive.org/web/20060707212211/http:/www.amazon.com/exec/obidos/redirect?link_code=as2&amp;path=ASIN/0195148274&amp;tag=timotpcarne-20&amp;camp=1789&amp;creative=9325" TargetMode="External"/></Relationships>
</file>

<file path=ppt/slides/_rels/slide17.xml.rels><?xml version="1.0" encoding="UTF-8" standalone="yes"?>
<Relationships xmlns="http://schemas.openxmlformats.org/package/2006/relationships"><Relationship Id="rId2" Type="http://schemas.openxmlformats.org/officeDocument/2006/relationships/hyperlink" Target="http://web.archive.org/web/20060707212211/http:/www.theatlantic.com/doc/prem/200501/wittes"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hyperlink" Target="http://web.archive.org/web/20060707212211/http:/www.timothypcarney.com/?page_id=204"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hyperlink" Target="http://web.archive.org/web/20060707212211/http:/writ.corporate.findlaw.com/lazarus/20021003.html"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bit.ly/KR67B8l" TargetMode="External"/><Relationship Id="rId2" Type="http://schemas.openxmlformats.org/officeDocument/2006/relationships/hyperlink" Target="http://bit.ly/Qb19lE" TargetMode="External"/><Relationship Id="rId1" Type="http://schemas.openxmlformats.org/officeDocument/2006/relationships/slideLayout" Target="../slideLayouts/slideLayout7.xml"/><Relationship Id="rId4" Type="http://schemas.openxmlformats.org/officeDocument/2006/relationships/hyperlink" Target="http://bit.ly/KEnGkB"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bit.ly/x9c2aV" TargetMode="External"/><Relationship Id="rId2" Type="http://schemas.openxmlformats.org/officeDocument/2006/relationships/hyperlink" Target="http://bit.ly/10eyb77" TargetMode="Externa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lldf.org/featured/wrongfully-convicted-fined-and-convicted/" TargetMode="Externa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5029200" y="3581400"/>
            <a:ext cx="2856155" cy="1888547"/>
          </a:xfrm>
        </p:spPr>
        <p:txBody>
          <a:bodyPr/>
          <a:lstStyle/>
          <a:p>
            <a:r>
              <a:rPr lang="en-US" b="1" dirty="0" smtClean="0">
                <a:latin typeface="Baskerville Old Face" pitchFamily="18" charset="0"/>
              </a:rPr>
              <a:t>40 Years of a Deadly Legal Anomaly</a:t>
            </a:r>
            <a:endParaRPr lang="en-US" b="1" dirty="0">
              <a:latin typeface="Baskerville Old Face" pitchFamily="18" charset="0"/>
            </a:endParaRPr>
          </a:p>
        </p:txBody>
      </p:sp>
      <p:sp>
        <p:nvSpPr>
          <p:cNvPr id="6" name="Subtitle 5"/>
          <p:cNvSpPr>
            <a:spLocks noGrp="1"/>
          </p:cNvSpPr>
          <p:nvPr>
            <p:ph type="subTitle" idx="1"/>
          </p:nvPr>
        </p:nvSpPr>
        <p:spPr/>
        <p:txBody>
          <a:bodyPr>
            <a:normAutofit lnSpcReduction="10000"/>
          </a:bodyPr>
          <a:lstStyle/>
          <a:p>
            <a:pPr algn="ctr"/>
            <a:endParaRPr lang="en-US" b="1" dirty="0"/>
          </a:p>
          <a:p>
            <a:pPr algn="ctr"/>
            <a:r>
              <a:rPr lang="en-US" sz="2400" b="1" dirty="0" smtClean="0"/>
              <a:t>Roe v. Wade</a:t>
            </a:r>
          </a:p>
          <a:p>
            <a:pPr algn="ctr"/>
            <a:r>
              <a:rPr lang="en-US" sz="2400" b="1" dirty="0" smtClean="0"/>
              <a:t>Doe v. Bolton</a:t>
            </a:r>
          </a:p>
          <a:p>
            <a:pPr algn="ctr"/>
            <a:r>
              <a:rPr lang="en-US" sz="2400" b="1" dirty="0" smtClean="0"/>
              <a:t>Casey</a:t>
            </a:r>
            <a:endParaRPr lang="en-US" sz="2400" b="1" dirty="0"/>
          </a:p>
        </p:txBody>
      </p:sp>
    </p:spTree>
    <p:extLst>
      <p:ext uri="{BB962C8B-B14F-4D97-AF65-F5344CB8AC3E}">
        <p14:creationId xmlns:p14="http://schemas.microsoft.com/office/powerpoint/2010/main" val="34616162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676400"/>
            <a:ext cx="81534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3665770" y="7467600"/>
            <a:ext cx="1888659" cy="707886"/>
          </a:xfrm>
          <a:prstGeom prst="rect">
            <a:avLst/>
          </a:prstGeom>
          <a:noFill/>
        </p:spPr>
        <p:txBody>
          <a:bodyPr wrap="none" rtlCol="0">
            <a:spAutoFit/>
          </a:bodyPr>
          <a:lstStyle/>
          <a:p>
            <a:r>
              <a:rPr lang="en-US" sz="4000" b="1" dirty="0"/>
              <a:t>l</a:t>
            </a:r>
            <a:r>
              <a:rPr lang="en-US" sz="4000" b="1" dirty="0" smtClean="0"/>
              <a:t>ldf.org</a:t>
            </a:r>
            <a:endParaRPr lang="en-US" sz="4000" b="1" dirty="0"/>
          </a:p>
        </p:txBody>
      </p:sp>
    </p:spTree>
    <p:extLst>
      <p:ext uri="{BB962C8B-B14F-4D97-AF65-F5344CB8AC3E}">
        <p14:creationId xmlns:p14="http://schemas.microsoft.com/office/powerpoint/2010/main" val="37819163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1066800"/>
            <a:ext cx="7162800" cy="7571303"/>
          </a:xfrm>
          <a:prstGeom prst="rect">
            <a:avLst/>
          </a:prstGeom>
        </p:spPr>
        <p:txBody>
          <a:bodyPr wrap="square">
            <a:spAutoFit/>
          </a:bodyPr>
          <a:lstStyle/>
          <a:p>
            <a:r>
              <a:rPr lang="en-US" sz="2000" dirty="0"/>
              <a:t>From Dred Scott, 1857:</a:t>
            </a:r>
          </a:p>
          <a:p>
            <a:endParaRPr lang="en-US" dirty="0"/>
          </a:p>
          <a:p>
            <a:r>
              <a:rPr lang="en-US" sz="3200" b="1" dirty="0"/>
              <a:t>When a strict interpretation of the Constitution, according to the </a:t>
            </a:r>
          </a:p>
          <a:p>
            <a:r>
              <a:rPr lang="en-US" sz="3200" b="1" dirty="0"/>
              <a:t>fixed rules which govern the interpretation of laws, is abandoned, and the theoretical opinions of individuals are allowed to control its meaning, we no longer have a C</a:t>
            </a:r>
            <a:r>
              <a:rPr lang="en-US" sz="3200" b="1" dirty="0" smtClean="0"/>
              <a:t>onstitution;  </a:t>
            </a:r>
            <a:r>
              <a:rPr lang="en-US" sz="3200" b="1" dirty="0"/>
              <a:t>we are under government of individual men, who for the time being have power to declare what the Constitution is, according to their own views of what </a:t>
            </a:r>
            <a:r>
              <a:rPr lang="en-US" sz="3200" b="1"/>
              <a:t>it </a:t>
            </a:r>
            <a:r>
              <a:rPr lang="en-US" sz="3200" b="1" smtClean="0"/>
              <a:t>ought to </a:t>
            </a:r>
            <a:r>
              <a:rPr lang="en-US" sz="3200" b="1" dirty="0"/>
              <a:t>mean.</a:t>
            </a:r>
            <a:endParaRPr lang="en-US" sz="3200" dirty="0"/>
          </a:p>
        </p:txBody>
      </p:sp>
    </p:spTree>
    <p:extLst>
      <p:ext uri="{BB962C8B-B14F-4D97-AF65-F5344CB8AC3E}">
        <p14:creationId xmlns:p14="http://schemas.microsoft.com/office/powerpoint/2010/main" val="41469318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35480" y="1066800"/>
            <a:ext cx="5334000" cy="7786747"/>
          </a:xfrm>
          <a:prstGeom prst="rect">
            <a:avLst/>
          </a:prstGeom>
        </p:spPr>
        <p:txBody>
          <a:bodyPr wrap="square">
            <a:spAutoFit/>
          </a:bodyPr>
          <a:lstStyle/>
          <a:p>
            <a:pPr algn="ctr"/>
            <a:r>
              <a:rPr lang="en-US" sz="3200" b="1" dirty="0">
                <a:solidFill>
                  <a:schemeClr val="accent1">
                    <a:lumMod val="50000"/>
                  </a:schemeClr>
                </a:solidFill>
              </a:rPr>
              <a:t>On a sensitive issue such as this, involving as it does issues on which men could heatedly differ, I cannot accept the Court’s clear power of choice by interposing a constitutional barrier to the state efforts to protect human life by investing mothers and doctors with the constitutional right to exterminate it</a:t>
            </a:r>
            <a:r>
              <a:rPr lang="en-US" sz="3200" b="1" dirty="0" smtClean="0">
                <a:solidFill>
                  <a:schemeClr val="accent1">
                    <a:lumMod val="50000"/>
                  </a:schemeClr>
                </a:solidFill>
              </a:rPr>
              <a:t>.</a:t>
            </a:r>
          </a:p>
          <a:p>
            <a:pPr algn="r"/>
            <a:endParaRPr lang="en-US" sz="2800" b="1" i="1" dirty="0" smtClean="0">
              <a:solidFill>
                <a:schemeClr val="accent1">
                  <a:lumMod val="50000"/>
                </a:schemeClr>
              </a:solidFill>
              <a:latin typeface="Brush Script MT" pitchFamily="66" charset="0"/>
            </a:endParaRPr>
          </a:p>
          <a:p>
            <a:pPr algn="r"/>
            <a:r>
              <a:rPr lang="en-US" sz="2800" b="1" i="1" dirty="0" smtClean="0">
                <a:solidFill>
                  <a:schemeClr val="accent1">
                    <a:lumMod val="50000"/>
                  </a:schemeClr>
                </a:solidFill>
                <a:latin typeface="Brush Script MT" pitchFamily="66" charset="0"/>
              </a:rPr>
              <a:t>DOE DISSENT</a:t>
            </a:r>
            <a:endParaRPr lang="en-US" sz="2800" b="1" dirty="0" smtClean="0">
              <a:solidFill>
                <a:schemeClr val="accent1">
                  <a:lumMod val="50000"/>
                </a:schemeClr>
              </a:solidFill>
              <a:latin typeface="Brush Script MT" pitchFamily="66" charset="0"/>
            </a:endParaRPr>
          </a:p>
          <a:p>
            <a:pPr algn="ctr"/>
            <a:endParaRPr lang="en-US" sz="2800" b="1" i="1" dirty="0">
              <a:solidFill>
                <a:schemeClr val="accent1">
                  <a:lumMod val="50000"/>
                </a:schemeClr>
              </a:solidFill>
            </a:endParaRPr>
          </a:p>
        </p:txBody>
      </p:sp>
    </p:spTree>
    <p:extLst>
      <p:ext uri="{BB962C8B-B14F-4D97-AF65-F5344CB8AC3E}">
        <p14:creationId xmlns:p14="http://schemas.microsoft.com/office/powerpoint/2010/main" val="12213734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33600" y="1828800"/>
            <a:ext cx="4572000" cy="6124754"/>
          </a:xfrm>
          <a:prstGeom prst="rect">
            <a:avLst/>
          </a:prstGeom>
        </p:spPr>
        <p:txBody>
          <a:bodyPr>
            <a:spAutoFit/>
          </a:bodyPr>
          <a:lstStyle/>
          <a:p>
            <a:r>
              <a:rPr lang="en-US" sz="3600" dirty="0"/>
              <a:t>It is inherently manipulable and will prove hopelessly unworkable in </a:t>
            </a:r>
            <a:r>
              <a:rPr lang="en-US" sz="3600" dirty="0" smtClean="0"/>
              <a:t>practice.</a:t>
            </a:r>
          </a:p>
          <a:p>
            <a:endParaRPr lang="en-US" sz="3600" dirty="0"/>
          </a:p>
          <a:p>
            <a:endParaRPr lang="en-US" sz="3600" dirty="0" smtClean="0"/>
          </a:p>
          <a:p>
            <a:pPr lvl="5"/>
            <a:r>
              <a:rPr lang="en-US" sz="3200" dirty="0" smtClean="0">
                <a:latin typeface="Brush Script MT" pitchFamily="66" charset="0"/>
              </a:rPr>
              <a:t>Casey Dissent</a:t>
            </a:r>
          </a:p>
          <a:p>
            <a:endParaRPr lang="en-US" sz="3600" dirty="0"/>
          </a:p>
          <a:p>
            <a:endParaRPr lang="en-US" sz="3600" dirty="0"/>
          </a:p>
        </p:txBody>
      </p:sp>
    </p:spTree>
    <p:extLst>
      <p:ext uri="{BB962C8B-B14F-4D97-AF65-F5344CB8AC3E}">
        <p14:creationId xmlns:p14="http://schemas.microsoft.com/office/powerpoint/2010/main" val="30849378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1896" y="1447800"/>
            <a:ext cx="7696200" cy="5940088"/>
          </a:xfrm>
          <a:prstGeom prst="rect">
            <a:avLst/>
          </a:prstGeom>
        </p:spPr>
        <p:txBody>
          <a:bodyPr wrap="square">
            <a:spAutoFit/>
          </a:bodyPr>
          <a:lstStyle/>
          <a:p>
            <a:r>
              <a:rPr lang="en-US" sz="3200" dirty="0"/>
              <a:t>The candid citizen must confess that if the policy of the Government upon vital questions affecting the whole people is to be irrevocably fixed by decisions of the Supreme Court,…the people will have ceased to be their own rulers, having to that extent practically resigned their Government into the hands of that eminent tribunal</a:t>
            </a:r>
            <a:r>
              <a:rPr lang="en-US" sz="3200" dirty="0" smtClean="0"/>
              <a:t>.</a:t>
            </a:r>
          </a:p>
          <a:p>
            <a:endParaRPr lang="en-US" dirty="0"/>
          </a:p>
          <a:p>
            <a:pPr lvl="1"/>
            <a:r>
              <a:rPr lang="en-US" sz="2400" dirty="0">
                <a:latin typeface="Brush Script MT" pitchFamily="66" charset="0"/>
              </a:rPr>
              <a:t>Abraham Lincoln at the First Inaugural Address, March 4, 1861</a:t>
            </a:r>
          </a:p>
          <a:p>
            <a:endParaRPr lang="en-US" dirty="0"/>
          </a:p>
        </p:txBody>
      </p:sp>
    </p:spTree>
    <p:extLst>
      <p:ext uri="{BB962C8B-B14F-4D97-AF65-F5344CB8AC3E}">
        <p14:creationId xmlns:p14="http://schemas.microsoft.com/office/powerpoint/2010/main" val="12289316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1676400"/>
            <a:ext cx="7315200" cy="5632311"/>
          </a:xfrm>
          <a:prstGeom prst="rect">
            <a:avLst/>
          </a:prstGeom>
        </p:spPr>
        <p:txBody>
          <a:bodyPr wrap="square">
            <a:spAutoFit/>
          </a:bodyPr>
          <a:lstStyle/>
          <a:p>
            <a:r>
              <a:rPr lang="en-US" sz="4000" dirty="0"/>
              <a:t>You can read </a:t>
            </a:r>
            <a:r>
              <a:rPr lang="en-US" sz="4000" dirty="0" smtClean="0"/>
              <a:t>Sandra Cano’s </a:t>
            </a:r>
            <a:r>
              <a:rPr lang="en-US" sz="4000" dirty="0"/>
              <a:t>testimony before the Senate Committee on the Judiciary at </a:t>
            </a:r>
            <a:endParaRPr lang="en-US" sz="4000" dirty="0" smtClean="0"/>
          </a:p>
          <a:p>
            <a:endParaRPr lang="en-US" sz="4000" b="1" u="sng" dirty="0">
              <a:hlinkClick r:id="rId2"/>
            </a:endParaRPr>
          </a:p>
          <a:p>
            <a:r>
              <a:rPr lang="en-US" sz="4000" b="1" u="sng" dirty="0" smtClean="0">
                <a:hlinkClick r:id="rId2"/>
              </a:rPr>
              <a:t>http</a:t>
            </a:r>
            <a:r>
              <a:rPr lang="en-US" sz="4000" b="1" u="sng" dirty="0">
                <a:hlinkClick r:id="rId2"/>
              </a:rPr>
              <a:t>://</a:t>
            </a:r>
            <a:r>
              <a:rPr lang="en-US" sz="4000" b="1" u="sng" dirty="0" smtClean="0">
                <a:hlinkClick r:id="rId2"/>
              </a:rPr>
              <a:t>wonderfullymade</a:t>
            </a:r>
          </a:p>
          <a:p>
            <a:r>
              <a:rPr lang="en-US" sz="4000" b="1" u="sng" dirty="0" smtClean="0">
                <a:hlinkClick r:id="rId2"/>
              </a:rPr>
              <a:t>ministry.com/testimony.htm</a:t>
            </a:r>
            <a:r>
              <a:rPr lang="en-US" sz="4000" dirty="0" smtClean="0"/>
              <a:t>, </a:t>
            </a:r>
          </a:p>
          <a:p>
            <a:endParaRPr lang="en-US" sz="4000" dirty="0"/>
          </a:p>
          <a:p>
            <a:pPr lvl="7"/>
            <a:r>
              <a:rPr lang="en-US" sz="4000" dirty="0" smtClean="0"/>
              <a:t>June </a:t>
            </a:r>
            <a:r>
              <a:rPr lang="en-US" sz="4000" dirty="0"/>
              <a:t>23, 2005</a:t>
            </a:r>
          </a:p>
        </p:txBody>
      </p:sp>
    </p:spTree>
    <p:extLst>
      <p:ext uri="{BB962C8B-B14F-4D97-AF65-F5344CB8AC3E}">
        <p14:creationId xmlns:p14="http://schemas.microsoft.com/office/powerpoint/2010/main" val="31223356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58568" y="2057400"/>
            <a:ext cx="4572000" cy="5232202"/>
          </a:xfrm>
          <a:prstGeom prst="rect">
            <a:avLst/>
          </a:prstGeom>
        </p:spPr>
        <p:txBody>
          <a:bodyPr>
            <a:spAutoFit/>
          </a:bodyPr>
          <a:lstStyle/>
          <a:p>
            <a:r>
              <a:rPr lang="en-US" sz="3200" dirty="0"/>
              <a:t>“I think it’s safe to say that the entire abortion industry is based on a lie…. I am dedicated to spending the rest of my life undoing the law that bears my </a:t>
            </a:r>
            <a:r>
              <a:rPr lang="en-US" sz="3200" dirty="0" smtClean="0"/>
              <a:t>name.” 	 </a:t>
            </a:r>
            <a:r>
              <a:rPr lang="en-US" dirty="0" smtClean="0"/>
              <a:t>        </a:t>
            </a:r>
          </a:p>
          <a:p>
            <a:endParaRPr lang="en-US" i="1" dirty="0"/>
          </a:p>
          <a:p>
            <a:r>
              <a:rPr lang="en-US" i="1" dirty="0" smtClean="0"/>
              <a:t>	</a:t>
            </a:r>
            <a:r>
              <a:rPr lang="en-US" sz="2800" i="1" dirty="0" smtClean="0">
                <a:latin typeface="Brush Script MT" pitchFamily="66" charset="0"/>
              </a:rPr>
              <a:t>Roe, Norman </a:t>
            </a:r>
            <a:r>
              <a:rPr lang="en-US" sz="2800" i="1" dirty="0" err="1" smtClean="0">
                <a:latin typeface="Brush Script MT" pitchFamily="66" charset="0"/>
              </a:rPr>
              <a:t>McCorvey</a:t>
            </a:r>
            <a:endParaRPr lang="en-US" sz="2800" dirty="0">
              <a:latin typeface="Brush Script MT" pitchFamily="66" charset="0"/>
            </a:endParaRPr>
          </a:p>
        </p:txBody>
      </p:sp>
    </p:spTree>
    <p:extLst>
      <p:ext uri="{BB962C8B-B14F-4D97-AF65-F5344CB8AC3E}">
        <p14:creationId xmlns:p14="http://schemas.microsoft.com/office/powerpoint/2010/main" val="3790739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58568" y="1295698"/>
            <a:ext cx="4572000" cy="5940088"/>
          </a:xfrm>
          <a:prstGeom prst="rect">
            <a:avLst/>
          </a:prstGeom>
        </p:spPr>
        <p:txBody>
          <a:bodyPr>
            <a:spAutoFit/>
          </a:bodyPr>
          <a:lstStyle/>
          <a:p>
            <a:r>
              <a:rPr lang="en-US" sz="2400" dirty="0"/>
              <a:t>…the frightful extent of this crime (abortion) is found in the grave defects of our laws, both common and </a:t>
            </a:r>
            <a:r>
              <a:rPr lang="en-US" sz="2400" dirty="0" smtClean="0"/>
              <a:t>statute as </a:t>
            </a:r>
            <a:r>
              <a:rPr lang="en-US" sz="2400" dirty="0"/>
              <a:t>regards the independent and actual existence of the child before birth, as a living being.  The errors, which are sufficient in most instances to prevent conviction, are based, and only based, upon mistaken and exploded medical dogma.  </a:t>
            </a:r>
            <a:endParaRPr lang="en-US" sz="2400" dirty="0" smtClean="0"/>
          </a:p>
          <a:p>
            <a:endParaRPr lang="en-US" sz="2400" dirty="0"/>
          </a:p>
          <a:p>
            <a:r>
              <a:rPr lang="en-US" sz="2000" b="1" dirty="0" smtClean="0">
                <a:latin typeface="Brush Script MT" pitchFamily="66" charset="0"/>
              </a:rPr>
              <a:t>AMA Committee on Criminal Abortion, 1857</a:t>
            </a:r>
            <a:endParaRPr lang="en-US" sz="2000" b="1" dirty="0">
              <a:latin typeface="Brush Script MT" pitchFamily="66" charset="0"/>
            </a:endParaRPr>
          </a:p>
        </p:txBody>
      </p:sp>
    </p:spTree>
    <p:extLst>
      <p:ext uri="{BB962C8B-B14F-4D97-AF65-F5344CB8AC3E}">
        <p14:creationId xmlns:p14="http://schemas.microsoft.com/office/powerpoint/2010/main" val="19294849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0" y="1981200"/>
            <a:ext cx="4572000" cy="4524315"/>
          </a:xfrm>
          <a:prstGeom prst="rect">
            <a:avLst/>
          </a:prstGeom>
        </p:spPr>
        <p:txBody>
          <a:bodyPr>
            <a:spAutoFit/>
          </a:bodyPr>
          <a:lstStyle/>
          <a:p>
            <a:r>
              <a:rPr lang="en-US" sz="3600" dirty="0" smtClean="0"/>
              <a:t>The committee then offered resolutions protesting “against such unwarrantable destruction of human life.”</a:t>
            </a:r>
            <a:endParaRPr lang="en-US" sz="3600" dirty="0"/>
          </a:p>
        </p:txBody>
      </p:sp>
    </p:spTree>
    <p:extLst>
      <p:ext uri="{BB962C8B-B14F-4D97-AF65-F5344CB8AC3E}">
        <p14:creationId xmlns:p14="http://schemas.microsoft.com/office/powerpoint/2010/main" val="35716928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3000" y="1524000"/>
            <a:ext cx="6934200" cy="6063198"/>
          </a:xfrm>
          <a:prstGeom prst="rect">
            <a:avLst/>
          </a:prstGeom>
        </p:spPr>
        <p:txBody>
          <a:bodyPr wrap="square">
            <a:spAutoFit/>
          </a:bodyPr>
          <a:lstStyle/>
          <a:p>
            <a:pPr fontAlgn="base"/>
            <a:r>
              <a:rPr lang="en-US" sz="2400" b="1" dirty="0"/>
              <a:t>Archibald Cox</a:t>
            </a:r>
            <a:r>
              <a:rPr lang="en-US" sz="2400" dirty="0"/>
              <a:t> — JFK's Solicitor General, Harvard Law School</a:t>
            </a:r>
          </a:p>
          <a:p>
            <a:pPr fontAlgn="base"/>
            <a:endParaRPr lang="en-US" sz="2400" dirty="0" smtClean="0"/>
          </a:p>
          <a:p>
            <a:pPr fontAlgn="base"/>
            <a:endParaRPr lang="en-US" sz="2400" dirty="0"/>
          </a:p>
          <a:p>
            <a:pPr fontAlgn="base"/>
            <a:r>
              <a:rPr lang="en-US" sz="2800" b="1" dirty="0" smtClean="0"/>
              <a:t>“</a:t>
            </a:r>
            <a:r>
              <a:rPr lang="en-US" sz="2800" b="1" dirty="0"/>
              <a:t>The failure to confront the issue in principled terms leaves the opinion to read like a set of hospital rules and regulations…. Neither historian, nor layman, nor lawyer will be persuaded that all the prescriptions of Justice Blackmun are part of the Constitution”</a:t>
            </a:r>
          </a:p>
          <a:p>
            <a:endParaRPr lang="en-US" sz="2400" i="1" dirty="0" smtClean="0"/>
          </a:p>
          <a:p>
            <a:endParaRPr lang="en-US" sz="2400" i="1" dirty="0"/>
          </a:p>
          <a:p>
            <a:r>
              <a:rPr lang="en-US" sz="2400" i="1" dirty="0" smtClean="0"/>
              <a:t>The </a:t>
            </a:r>
            <a:r>
              <a:rPr lang="en-US" sz="2400" i="1" dirty="0"/>
              <a:t>Role of the Supreme Court in American Government, pp. 113-114 (1976)</a:t>
            </a:r>
            <a:endParaRPr lang="en-US" sz="2400" dirty="0"/>
          </a:p>
        </p:txBody>
      </p:sp>
    </p:spTree>
    <p:extLst>
      <p:ext uri="{BB962C8B-B14F-4D97-AF65-F5344CB8AC3E}">
        <p14:creationId xmlns:p14="http://schemas.microsoft.com/office/powerpoint/2010/main" val="5439623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371600"/>
            <a:ext cx="7924800" cy="6186309"/>
          </a:xfrm>
          <a:prstGeom prst="rect">
            <a:avLst/>
          </a:prstGeom>
        </p:spPr>
        <p:txBody>
          <a:bodyPr wrap="square">
            <a:spAutoFit/>
          </a:bodyPr>
          <a:lstStyle/>
          <a:p>
            <a:pPr fontAlgn="base"/>
            <a:r>
              <a:rPr lang="en-US" b="1" dirty="0"/>
              <a:t>Kermit Roosevelt</a:t>
            </a:r>
            <a:r>
              <a:rPr lang="en-US" dirty="0"/>
              <a:t> — University of Pennsylvania Law </a:t>
            </a:r>
            <a:r>
              <a:rPr lang="en-US" dirty="0" smtClean="0"/>
              <a:t>School</a:t>
            </a:r>
          </a:p>
          <a:p>
            <a:pPr fontAlgn="base"/>
            <a:endParaRPr lang="en-US" dirty="0"/>
          </a:p>
          <a:p>
            <a:pPr fontAlgn="base"/>
            <a:r>
              <a:rPr lang="en-US" b="1" dirty="0" smtClean="0"/>
              <a:t>“[</a:t>
            </a:r>
            <a:r>
              <a:rPr lang="en-US" b="1" dirty="0"/>
              <a:t>I]t is time to admit in public that, as an example of the practice of constitutional opinion writing, Roe is a serious disappointment. You will be hard-pressed to find a constitutional law professor, even among those who support the idea of constitutional protection for the right to choose, who will embrace the opinion itself rather than the result. </a:t>
            </a:r>
            <a:endParaRPr lang="en-US" b="1" dirty="0" smtClean="0"/>
          </a:p>
          <a:p>
            <a:pPr fontAlgn="base"/>
            <a:endParaRPr lang="en-US" b="1" dirty="0"/>
          </a:p>
          <a:p>
            <a:pPr fontAlgn="base"/>
            <a:r>
              <a:rPr lang="en-US" b="1" dirty="0" smtClean="0"/>
              <a:t>“</a:t>
            </a:r>
            <a:r>
              <a:rPr lang="en-US" b="1" dirty="0"/>
              <a:t>This is not surprising. As constitutional argument, Roe is barely coherent. The court pulled its fundamental right to choose more or less from the constitutional ether. It supported that right via a lengthy, but purposeless, cross-cultural historical review of abortion restrictions and a tidy but irrelevant refutation of the straw-man argument that a fetus is a constitutional ‘person’ </a:t>
            </a:r>
            <a:r>
              <a:rPr lang="en-US" b="1" dirty="0" smtClean="0"/>
              <a:t>entitled </a:t>
            </a:r>
            <a:r>
              <a:rPr lang="en-US" b="1" dirty="0"/>
              <a:t>to the protection of the 14th Amendment.</a:t>
            </a:r>
            <a:br>
              <a:rPr lang="en-US" b="1" dirty="0"/>
            </a:br>
            <a:endParaRPr lang="en-US" b="1" dirty="0" smtClean="0"/>
          </a:p>
          <a:p>
            <a:pPr fontAlgn="base"/>
            <a:r>
              <a:rPr lang="en-US" b="1" dirty="0" smtClean="0"/>
              <a:t>…. </a:t>
            </a:r>
            <a:r>
              <a:rPr lang="en-US" b="1" dirty="0"/>
              <a:t>“By declaring an inviolable fundamental right to abortion, Roe short-circuited the democratic deliberation that is the most reliable method of deciding questions of competing values.”</a:t>
            </a:r>
          </a:p>
          <a:p>
            <a:pPr fontAlgn="base"/>
            <a:endParaRPr lang="en-US" i="1" u="sng" dirty="0" smtClean="0"/>
          </a:p>
          <a:p>
            <a:pPr fontAlgn="base"/>
            <a:endParaRPr lang="en-US" i="1" u="sng" dirty="0"/>
          </a:p>
          <a:p>
            <a:pPr fontAlgn="base"/>
            <a:r>
              <a:rPr lang="en-US" sz="2000" i="1" u="sng" dirty="0" smtClean="0">
                <a:solidFill>
                  <a:schemeClr val="accent6"/>
                </a:solidFill>
                <a:latin typeface="Brush Script MT" pitchFamily="66" charset="0"/>
              </a:rPr>
              <a:t>“Shaky </a:t>
            </a:r>
            <a:r>
              <a:rPr lang="en-US" sz="2000" i="1" u="sng" dirty="0">
                <a:solidFill>
                  <a:schemeClr val="accent6"/>
                </a:solidFill>
                <a:latin typeface="Brush Script MT" pitchFamily="66" charset="0"/>
              </a:rPr>
              <a:t>Basis for a Constitutional ‘</a:t>
            </a:r>
            <a:r>
              <a:rPr lang="en-US" sz="2000" i="1" u="sng" dirty="0" smtClean="0">
                <a:solidFill>
                  <a:schemeClr val="accent6"/>
                </a:solidFill>
                <a:latin typeface="Brush Script MT" pitchFamily="66" charset="0"/>
              </a:rPr>
              <a:t>Right,”</a:t>
            </a:r>
            <a:r>
              <a:rPr lang="en-US" sz="2000" i="1" dirty="0" smtClean="0">
                <a:latin typeface="Brush Script MT" pitchFamily="66" charset="0"/>
              </a:rPr>
              <a:t>” </a:t>
            </a:r>
            <a:r>
              <a:rPr lang="en-US" sz="2000" i="1" dirty="0">
                <a:latin typeface="Brush Script MT" pitchFamily="66" charset="0"/>
              </a:rPr>
              <a:t>Washington Post, January 22, 2003.</a:t>
            </a:r>
          </a:p>
        </p:txBody>
      </p:sp>
    </p:spTree>
    <p:extLst>
      <p:ext uri="{BB962C8B-B14F-4D97-AF65-F5344CB8AC3E}">
        <p14:creationId xmlns:p14="http://schemas.microsoft.com/office/powerpoint/2010/main" val="14974980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81456" y="1295400"/>
            <a:ext cx="7315200" cy="6740307"/>
          </a:xfrm>
          <a:prstGeom prst="rect">
            <a:avLst/>
          </a:prstGeom>
        </p:spPr>
        <p:txBody>
          <a:bodyPr wrap="square">
            <a:spAutoFit/>
          </a:bodyPr>
          <a:lstStyle/>
          <a:p>
            <a:pPr fontAlgn="base"/>
            <a:r>
              <a:rPr lang="en-US" b="1" dirty="0"/>
              <a:t>Michael </a:t>
            </a:r>
            <a:r>
              <a:rPr lang="en-US" b="1" dirty="0" smtClean="0"/>
              <a:t>Kinsley, </a:t>
            </a:r>
            <a:r>
              <a:rPr lang="en-US" dirty="0" smtClean="0">
                <a:effectLst/>
              </a:rPr>
              <a:t>American political journalist, commentator, television host, and pundit</a:t>
            </a:r>
            <a:endParaRPr lang="en-US" dirty="0"/>
          </a:p>
          <a:p>
            <a:pPr fontAlgn="base"/>
            <a:endParaRPr lang="en-US" dirty="0" smtClean="0"/>
          </a:p>
          <a:p>
            <a:pPr fontAlgn="base"/>
            <a:r>
              <a:rPr lang="en-US" b="1" dirty="0" smtClean="0"/>
              <a:t>“</a:t>
            </a:r>
            <a:r>
              <a:rPr lang="en-US" b="1" dirty="0"/>
              <a:t>Against all odds (and, I’m afraid, against all logic), the basic holding of </a:t>
            </a:r>
            <a:r>
              <a:rPr lang="en-US" b="1" i="1" dirty="0"/>
              <a:t>Roe v. Wade</a:t>
            </a:r>
            <a:r>
              <a:rPr lang="en-US" b="1" dirty="0"/>
              <a:t> is secure in the Supreme Court</a:t>
            </a:r>
            <a:r>
              <a:rPr lang="en-US" b="1" dirty="0" smtClean="0"/>
              <a:t>.</a:t>
            </a:r>
          </a:p>
          <a:p>
            <a:pPr fontAlgn="base"/>
            <a:endParaRPr lang="en-US" b="1" dirty="0"/>
          </a:p>
          <a:p>
            <a:pPr fontAlgn="base"/>
            <a:r>
              <a:rPr lang="en-US" b="1" dirty="0"/>
              <a:t>“…a freedom of choice law would guarantee abortion rights the correct way, democratically, rather than by </a:t>
            </a:r>
            <a:r>
              <a:rPr lang="en-US" b="1" u="sng" dirty="0"/>
              <a:t>constitutional origami</a:t>
            </a:r>
            <a:r>
              <a:rPr lang="en-US" b="1" dirty="0"/>
              <a:t>.”</a:t>
            </a:r>
          </a:p>
          <a:p>
            <a:pPr fontAlgn="base"/>
            <a:endParaRPr lang="en-US" u="sng" dirty="0" smtClean="0">
              <a:hlinkClick r:id="rId2"/>
            </a:endParaRPr>
          </a:p>
          <a:p>
            <a:pPr lvl="5" fontAlgn="base"/>
            <a:r>
              <a:rPr lang="en-US" sz="2000" dirty="0" smtClean="0">
                <a:latin typeface="Brush Script MT" pitchFamily="66" charset="0"/>
                <a:hlinkClick r:id="rId2"/>
              </a:rPr>
              <a:t>“</a:t>
            </a:r>
            <a:r>
              <a:rPr lang="en-US" sz="2000" u="sng" dirty="0" smtClean="0">
                <a:latin typeface="Brush Script MT" pitchFamily="66" charset="0"/>
                <a:hlinkClick r:id="rId2"/>
              </a:rPr>
              <a:t>Bad </a:t>
            </a:r>
            <a:r>
              <a:rPr lang="en-US" sz="2000" u="sng" dirty="0">
                <a:latin typeface="Brush Script MT" pitchFamily="66" charset="0"/>
                <a:hlinkClick r:id="rId2"/>
              </a:rPr>
              <a:t>Choice”</a:t>
            </a:r>
            <a:r>
              <a:rPr lang="en-US" sz="2000" dirty="0">
                <a:latin typeface="Brush Script MT" pitchFamily="66" charset="0"/>
              </a:rPr>
              <a:t> </a:t>
            </a:r>
            <a:r>
              <a:rPr lang="en-US" sz="2000" i="1" dirty="0">
                <a:latin typeface="Brush Script MT" pitchFamily="66" charset="0"/>
              </a:rPr>
              <a:t>The New Republic</a:t>
            </a:r>
            <a:r>
              <a:rPr lang="en-US" sz="2000" dirty="0">
                <a:latin typeface="Brush Script MT" pitchFamily="66" charset="0"/>
              </a:rPr>
              <a:t>, June 13, </a:t>
            </a:r>
            <a:r>
              <a:rPr lang="en-US" sz="2000" dirty="0" smtClean="0">
                <a:latin typeface="Brush Script MT" pitchFamily="66" charset="0"/>
              </a:rPr>
              <a:t>1994</a:t>
            </a:r>
          </a:p>
          <a:p>
            <a:pPr fontAlgn="base"/>
            <a:endParaRPr lang="en-US" dirty="0"/>
          </a:p>
          <a:p>
            <a:pPr fontAlgn="base"/>
            <a:r>
              <a:rPr lang="en-US" b="1" dirty="0"/>
              <a:t>“</a:t>
            </a:r>
            <a:r>
              <a:rPr lang="en-US" b="1" u="sng" dirty="0"/>
              <a:t>Liberal judicial activism peaked with </a:t>
            </a:r>
            <a:r>
              <a:rPr lang="en-US" b="1" i="1" u="sng" dirty="0"/>
              <a:t>Roe v. Wade</a:t>
            </a:r>
            <a:r>
              <a:rPr lang="en-US" b="1" dirty="0"/>
              <a:t>, the 1973 abortion decision….</a:t>
            </a:r>
          </a:p>
          <a:p>
            <a:pPr fontAlgn="base"/>
            <a:endParaRPr lang="en-US" b="1" dirty="0" smtClean="0"/>
          </a:p>
          <a:p>
            <a:pPr fontAlgn="base"/>
            <a:r>
              <a:rPr lang="en-US" b="1" dirty="0" smtClean="0"/>
              <a:t>“</a:t>
            </a:r>
            <a:r>
              <a:rPr lang="en-US" b="1" dirty="0"/>
              <a:t>Although I am pro-choice, I was taught in law school, and still believe, that </a:t>
            </a:r>
            <a:r>
              <a:rPr lang="en-US" b="1" i="1" u="sng" dirty="0"/>
              <a:t>Roe v. Wade is a muddle of bad reasoning and an authentic example of judicial overreaching. I also believe it was a political disaster for liberals. Roe is what first politicized religious conservatives while cutting off a political process that was legalizing abortion state by state anyway.” </a:t>
            </a:r>
            <a:r>
              <a:rPr lang="en-US" b="1" i="1" u="sng" dirty="0" smtClean="0"/>
              <a:t>“</a:t>
            </a:r>
            <a:endParaRPr lang="en-US" b="1" i="1" u="sng" dirty="0" smtClean="0">
              <a:hlinkClick r:id="rId3"/>
            </a:endParaRPr>
          </a:p>
          <a:p>
            <a:pPr fontAlgn="base"/>
            <a:endParaRPr lang="en-US" i="1" u="sng" dirty="0">
              <a:hlinkClick r:id="rId3"/>
            </a:endParaRPr>
          </a:p>
          <a:p>
            <a:pPr lvl="3" fontAlgn="base"/>
            <a:r>
              <a:rPr lang="en-US" i="1" u="sng" dirty="0" smtClean="0">
                <a:latin typeface="Brush Script MT" pitchFamily="66" charset="0"/>
                <a:hlinkClick r:id="rId3"/>
              </a:rPr>
              <a:t>The </a:t>
            </a:r>
            <a:r>
              <a:rPr lang="en-US" i="1" u="sng" dirty="0">
                <a:latin typeface="Brush Script MT" pitchFamily="66" charset="0"/>
                <a:hlinkClick r:id="rId3"/>
              </a:rPr>
              <a:t>Right’s Kind of </a:t>
            </a:r>
            <a:r>
              <a:rPr lang="en-US" i="1" u="sng" dirty="0" smtClean="0">
                <a:latin typeface="Brush Script MT" pitchFamily="66" charset="0"/>
                <a:hlinkClick r:id="rId3"/>
              </a:rPr>
              <a:t>Activism</a:t>
            </a:r>
            <a:r>
              <a:rPr lang="en-US" i="1" dirty="0">
                <a:latin typeface="Brush Script MT" pitchFamily="66" charset="0"/>
              </a:rPr>
              <a:t> </a:t>
            </a:r>
            <a:r>
              <a:rPr lang="en-US" i="1" dirty="0" smtClean="0">
                <a:latin typeface="Brush Script MT" pitchFamily="66" charset="0"/>
              </a:rPr>
              <a:t> Washington </a:t>
            </a:r>
            <a:r>
              <a:rPr lang="en-US" i="1" dirty="0">
                <a:latin typeface="Brush Script MT" pitchFamily="66" charset="0"/>
              </a:rPr>
              <a:t>Post, November 14, </a:t>
            </a:r>
            <a:r>
              <a:rPr lang="en-US" i="1" dirty="0" smtClean="0">
                <a:latin typeface="Brush Script MT" pitchFamily="66" charset="0"/>
              </a:rPr>
              <a:t>2004</a:t>
            </a:r>
            <a:endParaRPr lang="en-US" i="1" dirty="0">
              <a:latin typeface="Brush Script MT" pitchFamily="66" charset="0"/>
            </a:endParaRPr>
          </a:p>
        </p:txBody>
      </p:sp>
    </p:spTree>
    <p:extLst>
      <p:ext uri="{BB962C8B-B14F-4D97-AF65-F5344CB8AC3E}">
        <p14:creationId xmlns:p14="http://schemas.microsoft.com/office/powerpoint/2010/main" val="24340739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2856" y="1295400"/>
            <a:ext cx="7696200" cy="5632311"/>
          </a:xfrm>
          <a:prstGeom prst="rect">
            <a:avLst/>
          </a:prstGeom>
        </p:spPr>
        <p:txBody>
          <a:bodyPr wrap="square">
            <a:spAutoFit/>
          </a:bodyPr>
          <a:lstStyle/>
          <a:p>
            <a:pPr fontAlgn="base"/>
            <a:r>
              <a:rPr lang="en-US" b="1" dirty="0"/>
              <a:t>Jeffrey Rosen</a:t>
            </a:r>
            <a:r>
              <a:rPr lang="en-US" dirty="0"/>
              <a:t> — Legal Affairs Editor, </a:t>
            </a:r>
            <a:r>
              <a:rPr lang="en-US" i="1" dirty="0"/>
              <a:t>The New Republic</a:t>
            </a:r>
            <a:endParaRPr lang="en-US" dirty="0"/>
          </a:p>
          <a:p>
            <a:pPr fontAlgn="base"/>
            <a:endParaRPr lang="en-US" dirty="0" smtClean="0"/>
          </a:p>
          <a:p>
            <a:pPr fontAlgn="base"/>
            <a:endParaRPr lang="en-US" dirty="0"/>
          </a:p>
          <a:p>
            <a:pPr fontAlgn="base"/>
            <a:r>
              <a:rPr lang="en-US" b="1" dirty="0" smtClean="0"/>
              <a:t>“</a:t>
            </a:r>
            <a:r>
              <a:rPr lang="en-US" b="1" dirty="0"/>
              <a:t>In short, 30 years later, it seems increasingly clear that this pro-choice magazine was correct in 1973 when it criticized </a:t>
            </a:r>
            <a:r>
              <a:rPr lang="en-US" b="1" i="1" dirty="0"/>
              <a:t>Roe</a:t>
            </a:r>
            <a:r>
              <a:rPr lang="en-US" b="1" dirty="0"/>
              <a:t> on constitutional grounds. Its overturning would be the best thing that could happen to the federal judiciary, the pro-choice movement, and the moderate majority of the American people.</a:t>
            </a:r>
            <a:r>
              <a:rPr lang="en-US" dirty="0"/>
              <a:t/>
            </a:r>
            <a:br>
              <a:rPr lang="en-US" dirty="0"/>
            </a:br>
            <a:endParaRPr lang="en-US" dirty="0" smtClean="0"/>
          </a:p>
          <a:p>
            <a:pPr fontAlgn="base"/>
            <a:r>
              <a:rPr lang="en-US" dirty="0" smtClean="0"/>
              <a:t>….</a:t>
            </a:r>
            <a:endParaRPr lang="en-US" dirty="0"/>
          </a:p>
          <a:p>
            <a:pPr fontAlgn="base"/>
            <a:r>
              <a:rPr lang="en-US" b="1" dirty="0"/>
              <a:t>“Thirty years after </a:t>
            </a:r>
            <a:r>
              <a:rPr lang="en-US" b="1" i="1" dirty="0"/>
              <a:t>Roe</a:t>
            </a:r>
            <a:r>
              <a:rPr lang="en-US" b="1" dirty="0"/>
              <a:t>, the finest constitutional minds in the country still have not been able to produce a constitutional justification for striking down restrictions on early-term abortions that is substantially more convincing than Justice Harry Blackmun’s </a:t>
            </a:r>
            <a:r>
              <a:rPr lang="en-US" b="1" u="sng" dirty="0"/>
              <a:t>famously artless opinion</a:t>
            </a:r>
            <a:r>
              <a:rPr lang="en-US" b="1" dirty="0"/>
              <a:t> itself. As a result, the pro-choice majority asks nominees to swear allegiance to the decision without being able to identify an intelligible principle to support it.”</a:t>
            </a:r>
          </a:p>
          <a:p>
            <a:pPr fontAlgn="base"/>
            <a:endParaRPr lang="en-US" dirty="0" smtClean="0"/>
          </a:p>
          <a:p>
            <a:pPr fontAlgn="base"/>
            <a:endParaRPr lang="en-US" dirty="0"/>
          </a:p>
          <a:p>
            <a:pPr lvl="6" fontAlgn="base"/>
            <a:r>
              <a:rPr lang="en-US" sz="2000" dirty="0" smtClean="0">
                <a:latin typeface="Brush Script MT" pitchFamily="66" charset="0"/>
              </a:rPr>
              <a:t>“</a:t>
            </a:r>
            <a:r>
              <a:rPr lang="en-US" sz="2000" u="sng" dirty="0">
                <a:latin typeface="Brush Script MT" pitchFamily="66" charset="0"/>
                <a:hlinkClick r:id="rId2"/>
              </a:rPr>
              <a:t>Worst Choice</a:t>
            </a:r>
            <a:r>
              <a:rPr lang="en-US" sz="2000" dirty="0">
                <a:latin typeface="Brush Script MT" pitchFamily="66" charset="0"/>
              </a:rPr>
              <a:t>” </a:t>
            </a:r>
            <a:r>
              <a:rPr lang="en-US" sz="2000" i="1" dirty="0">
                <a:latin typeface="Brush Script MT" pitchFamily="66" charset="0"/>
              </a:rPr>
              <a:t>The New Republic</a:t>
            </a:r>
            <a:r>
              <a:rPr lang="en-US" sz="2000" dirty="0">
                <a:latin typeface="Brush Script MT" pitchFamily="66" charset="0"/>
              </a:rPr>
              <a:t> February 24, 2003</a:t>
            </a:r>
          </a:p>
        </p:txBody>
      </p:sp>
    </p:spTree>
    <p:extLst>
      <p:ext uri="{BB962C8B-B14F-4D97-AF65-F5344CB8AC3E}">
        <p14:creationId xmlns:p14="http://schemas.microsoft.com/office/powerpoint/2010/main" val="6103617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1905000"/>
            <a:ext cx="7391400" cy="5816977"/>
          </a:xfrm>
          <a:prstGeom prst="rect">
            <a:avLst/>
          </a:prstGeom>
        </p:spPr>
        <p:txBody>
          <a:bodyPr wrap="square">
            <a:spAutoFit/>
          </a:bodyPr>
          <a:lstStyle/>
          <a:p>
            <a:pPr fontAlgn="base"/>
            <a:r>
              <a:rPr lang="en-US" b="1" dirty="0"/>
              <a:t>Cass </a:t>
            </a:r>
            <a:r>
              <a:rPr lang="en-US" b="1" dirty="0" err="1"/>
              <a:t>Sunstein</a:t>
            </a:r>
            <a:r>
              <a:rPr lang="en-US" dirty="0"/>
              <a:t> — University of Chicago and a Democratic adviser on judicial nominations</a:t>
            </a:r>
          </a:p>
          <a:p>
            <a:pPr fontAlgn="base"/>
            <a:endParaRPr lang="en-US" dirty="0" smtClean="0"/>
          </a:p>
          <a:p>
            <a:pPr fontAlgn="base"/>
            <a:endParaRPr lang="en-US" dirty="0"/>
          </a:p>
          <a:p>
            <a:pPr fontAlgn="base"/>
            <a:r>
              <a:rPr lang="en-US" sz="2800" b="1" dirty="0" smtClean="0"/>
              <a:t>“</a:t>
            </a:r>
            <a:r>
              <a:rPr lang="en-US" sz="2800" b="1" dirty="0"/>
              <a:t>In the Court’s first confrontation with the abortion issue, it laid down a set of rules for legislatures to follow. The Court decided too many issues too quickly. The Court should have allowed the democratic processes of the states to adapt and to generate sensible solutions that might not occur to a set of judges.”</a:t>
            </a:r>
          </a:p>
          <a:p>
            <a:pPr fontAlgn="base"/>
            <a:endParaRPr lang="en-US" dirty="0" smtClean="0"/>
          </a:p>
          <a:p>
            <a:pPr fontAlgn="base"/>
            <a:endParaRPr lang="en-US" dirty="0"/>
          </a:p>
          <a:p>
            <a:pPr fontAlgn="base"/>
            <a:r>
              <a:rPr lang="en-US" sz="2000" dirty="0" smtClean="0">
                <a:latin typeface="Brush Script MT" pitchFamily="66" charset="0"/>
              </a:rPr>
              <a:t>“</a:t>
            </a:r>
            <a:r>
              <a:rPr lang="en-US" sz="2000" dirty="0">
                <a:latin typeface="Brush Script MT" pitchFamily="66" charset="0"/>
              </a:rPr>
              <a:t>The Supreme Court 1995 Term: FOREWORD: LEAVING THINGS UNDECIDED,” 110 </a:t>
            </a:r>
            <a:r>
              <a:rPr lang="en-US" sz="2000" i="1" dirty="0">
                <a:latin typeface="Brush Script MT" pitchFamily="66" charset="0"/>
              </a:rPr>
              <a:t>Harvard Law Review</a:t>
            </a:r>
            <a:r>
              <a:rPr lang="en-US" sz="2000" dirty="0">
                <a:latin typeface="Brush Script MT" pitchFamily="66" charset="0"/>
              </a:rPr>
              <a:t> 6, 20 (1996</a:t>
            </a:r>
            <a:r>
              <a:rPr lang="en-US" sz="2000" dirty="0" smtClean="0">
                <a:latin typeface="Brush Script MT" pitchFamily="66" charset="0"/>
              </a:rPr>
              <a:t>)</a:t>
            </a:r>
            <a:endParaRPr lang="en-US" sz="2000" dirty="0">
              <a:latin typeface="Brush Script MT" pitchFamily="66" charset="0"/>
            </a:endParaRPr>
          </a:p>
        </p:txBody>
      </p:sp>
    </p:spTree>
    <p:extLst>
      <p:ext uri="{BB962C8B-B14F-4D97-AF65-F5344CB8AC3E}">
        <p14:creationId xmlns:p14="http://schemas.microsoft.com/office/powerpoint/2010/main" val="7403562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Picture 1" descr="http://web.archive.org/web/20060707212211/http:/www.assoc-amazon.com/e/ir?t=timotpcarne-20&amp;l=as2&amp;o=1&amp;a=0195148274"/>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0" y="457200"/>
            <a:ext cx="9525" cy="952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2"/>
          <p:cNvSpPr>
            <a:spLocks noChangeArrowheads="1"/>
          </p:cNvSpPr>
          <p:nvPr/>
        </p:nvSpPr>
        <p:spPr bwMode="auto">
          <a:xfrm>
            <a:off x="762001" y="1603176"/>
            <a:ext cx="7696200" cy="5940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Alan </a:t>
            </a:r>
            <a:r>
              <a:rPr kumimoji="0" lang="en-US" sz="2400" b="1"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Dershowitz</a:t>
            </a: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 Harvard Law School</a:t>
            </a:r>
            <a:endPar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800"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Roe v. Wade</a:t>
            </a:r>
            <a:r>
              <a:rPr kumimoji="0" lang="en-US" sz="28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and </a:t>
            </a:r>
            <a:r>
              <a:rPr kumimoji="0" lang="en-US" sz="2800"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Bush v. Gore</a:t>
            </a:r>
            <a:r>
              <a:rPr kumimoji="0" lang="en-US" sz="28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“represent opposite sides of the</a:t>
            </a:r>
            <a:r>
              <a:rPr kumimoji="0" lang="en-US" sz="2800" b="0" i="0" u="none" strike="noStrike" cap="none" normalizeH="0" dirty="0" smtClean="0">
                <a:ln>
                  <a:noFill/>
                </a:ln>
                <a:solidFill>
                  <a:srgbClr val="000000"/>
                </a:solidFill>
                <a:effectLst/>
                <a:latin typeface="Arial" pitchFamily="34" charset="0"/>
                <a:ea typeface="Times New Roman" pitchFamily="18" charset="0"/>
                <a:cs typeface="Arial" pitchFamily="34" charset="0"/>
              </a:rPr>
              <a:t> </a:t>
            </a:r>
            <a:r>
              <a:rPr kumimoji="0" lang="en-US" sz="28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same currency of </a:t>
            </a:r>
            <a:r>
              <a:rPr kumimoji="0" lang="en-US" sz="2800" b="0" i="0" u="sng" strike="noStrike" cap="none" normalizeH="0" baseline="0" dirty="0" smtClean="0">
                <a:ln>
                  <a:noFill/>
                </a:ln>
                <a:solidFill>
                  <a:srgbClr val="000000"/>
                </a:solidFill>
                <a:effectLst/>
                <a:latin typeface="Arial" pitchFamily="34" charset="0"/>
                <a:ea typeface="Times New Roman" pitchFamily="18" charset="0"/>
                <a:cs typeface="Arial" pitchFamily="34" charset="0"/>
              </a:rPr>
              <a:t>judicial activism</a:t>
            </a:r>
            <a:r>
              <a:rPr kumimoji="0" lang="en-US" sz="28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in areas more appropriately left to the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political processes…. Judges have no special competence, qualifications, or mandate to decide between equally compelling moral claims (as in the abortion controversy)…. [C]</a:t>
            </a:r>
            <a:r>
              <a:rPr kumimoji="0" lang="en-US" sz="28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lear</a:t>
            </a:r>
            <a:r>
              <a:rPr kumimoji="0" lang="en-US" sz="28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governing constitutional principles … are not present in either case.”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800" b="0" i="1" u="none" strike="noStrike" cap="none" normalizeH="0" baseline="0" dirty="0" smtClean="0">
              <a:ln>
                <a:noFill/>
              </a:ln>
              <a:solidFill>
                <a:srgbClr val="2F6D8E"/>
              </a:solidFill>
              <a:effectLst/>
              <a:latin typeface="Arial" pitchFamily="34" charset="0"/>
              <a:ea typeface="Times New Roman" pitchFamily="18" charset="0"/>
              <a:cs typeface="Arial" pitchFamily="34" charset="0"/>
              <a:hlinkClick r:id="rId4"/>
            </a:endParaRPr>
          </a:p>
          <a:p>
            <a:pPr lvl="0" eaLnBrk="0" fontAlgn="base" hangingPunct="0">
              <a:spcBef>
                <a:spcPct val="0"/>
              </a:spcBef>
              <a:spcAft>
                <a:spcPct val="0"/>
              </a:spcAft>
            </a:pPr>
            <a:r>
              <a:rPr kumimoji="0" lang="en-US" sz="2400" b="0" i="1" u="none" strike="noStrike" cap="none" normalizeH="0" baseline="0" dirty="0" smtClean="0">
                <a:ln>
                  <a:noFill/>
                </a:ln>
                <a:solidFill>
                  <a:srgbClr val="2F6D8E"/>
                </a:solidFill>
                <a:effectLst/>
                <a:latin typeface="Brush Script MT" pitchFamily="66" charset="0"/>
                <a:ea typeface="Times New Roman" pitchFamily="18" charset="0"/>
                <a:cs typeface="Arial" pitchFamily="34" charset="0"/>
                <a:hlinkClick r:id="rId4"/>
              </a:rPr>
              <a:t>Supreme Injustice: How the High Court Hijacked Election 2000</a:t>
            </a:r>
            <a:r>
              <a:rPr kumimoji="0" lang="en-US" sz="2400" b="0" i="1" u="none" strike="noStrike" cap="none" normalizeH="0" baseline="0" dirty="0" smtClean="0">
                <a:ln>
                  <a:noFill/>
                </a:ln>
                <a:solidFill>
                  <a:srgbClr val="2F6D8E"/>
                </a:solidFill>
                <a:effectLst/>
                <a:latin typeface="Brush Script MT" pitchFamily="66" charset="0"/>
                <a:ea typeface="Times New Roman" pitchFamily="18" charset="0"/>
                <a:cs typeface="Arial" pitchFamily="34" charset="0"/>
              </a:rPr>
              <a:t> </a:t>
            </a:r>
            <a:r>
              <a:rPr lang="en-US" sz="2400" dirty="0">
                <a:latin typeface="Brush Script MT" pitchFamily="66" charset="0"/>
              </a:rPr>
              <a:t>(New York: Oxford) 2001, p. 194.</a:t>
            </a:r>
            <a:endParaRPr kumimoji="0" lang="en-US" sz="2400" b="0" i="0" u="none" strike="noStrike" cap="none" normalizeH="0" baseline="0" dirty="0" smtClean="0">
              <a:ln>
                <a:noFill/>
              </a:ln>
              <a:solidFill>
                <a:schemeClr val="tx1"/>
              </a:solidFill>
              <a:effectLst/>
              <a:latin typeface="Brush Script MT" pitchFamily="66" charset="0"/>
              <a:cs typeface="Arial" pitchFamily="34" charset="0"/>
            </a:endParaRPr>
          </a:p>
        </p:txBody>
      </p:sp>
      <p:pic>
        <p:nvPicPr>
          <p:cNvPr id="9217" name="Picture 1" descr="http://web.archive.org/web/20060707212211/http:/www.assoc-amazon.com/e/ir?t=timotpcarne-20&amp;l=as2&amp;o=1&amp;a=0195148274"/>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0" y="457200"/>
            <a:ext cx="9525" cy="9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68334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1524000"/>
            <a:ext cx="7543800" cy="6617196"/>
          </a:xfrm>
          <a:prstGeom prst="rect">
            <a:avLst/>
          </a:prstGeom>
        </p:spPr>
        <p:txBody>
          <a:bodyPr wrap="square">
            <a:spAutoFit/>
          </a:bodyPr>
          <a:lstStyle/>
          <a:p>
            <a:pPr fontAlgn="base"/>
            <a:r>
              <a:rPr lang="en-US" sz="3200" b="1" dirty="0"/>
              <a:t>Benjamin </a:t>
            </a:r>
            <a:r>
              <a:rPr lang="en-US" sz="3200" b="1" dirty="0" err="1"/>
              <a:t>Wittes</a:t>
            </a:r>
            <a:r>
              <a:rPr lang="en-US" sz="3200" dirty="0"/>
              <a:t> — </a:t>
            </a:r>
            <a:r>
              <a:rPr lang="en-US" sz="3200" i="1" dirty="0"/>
              <a:t>Washington Post</a:t>
            </a:r>
            <a:endParaRPr lang="en-US" sz="3200" dirty="0"/>
          </a:p>
          <a:p>
            <a:pPr fontAlgn="base"/>
            <a:endParaRPr lang="en-US" sz="3200" i="1" dirty="0" smtClean="0"/>
          </a:p>
          <a:p>
            <a:pPr fontAlgn="base"/>
            <a:endParaRPr lang="en-US" sz="3200" i="1" dirty="0"/>
          </a:p>
          <a:p>
            <a:pPr fontAlgn="base"/>
            <a:r>
              <a:rPr lang="en-US" sz="4000" i="1" dirty="0" smtClean="0"/>
              <a:t>Roe </a:t>
            </a:r>
            <a:r>
              <a:rPr lang="en-US" sz="4000" dirty="0"/>
              <a:t>“is </a:t>
            </a:r>
            <a:r>
              <a:rPr lang="en-US" sz="4000" u="sng" dirty="0"/>
              <a:t>a lousy opinion</a:t>
            </a:r>
            <a:r>
              <a:rPr lang="en-US" sz="4000" dirty="0"/>
              <a:t> that disenfranchised millions of conservatives on an issue about which they care deeply.”</a:t>
            </a:r>
          </a:p>
          <a:p>
            <a:endParaRPr lang="en-US" sz="3200" dirty="0" smtClean="0"/>
          </a:p>
          <a:p>
            <a:endParaRPr lang="en-US" sz="3200" dirty="0"/>
          </a:p>
          <a:p>
            <a:r>
              <a:rPr lang="en-US" sz="3200" dirty="0" smtClean="0">
                <a:latin typeface="Brush Script MT" pitchFamily="66" charset="0"/>
              </a:rPr>
              <a:t>“</a:t>
            </a:r>
            <a:r>
              <a:rPr lang="en-US" sz="3200" u="sng" dirty="0">
                <a:latin typeface="Brush Script MT" pitchFamily="66" charset="0"/>
                <a:hlinkClick r:id="rId2"/>
              </a:rPr>
              <a:t>Letting Go of </a:t>
            </a:r>
            <a:r>
              <a:rPr lang="en-US" sz="3200" i="1" u="sng" dirty="0">
                <a:latin typeface="Brush Script MT" pitchFamily="66" charset="0"/>
                <a:hlinkClick r:id="rId2"/>
              </a:rPr>
              <a:t>Roe</a:t>
            </a:r>
            <a:r>
              <a:rPr lang="en-US" sz="3200" dirty="0">
                <a:latin typeface="Brush Script MT" pitchFamily="66" charset="0"/>
              </a:rPr>
              <a:t>,” </a:t>
            </a:r>
            <a:r>
              <a:rPr lang="en-US" sz="3200" i="1" dirty="0">
                <a:latin typeface="Brush Script MT" pitchFamily="66" charset="0"/>
              </a:rPr>
              <a:t>The Atlantic Monthly</a:t>
            </a:r>
            <a:r>
              <a:rPr lang="en-US" sz="3200" dirty="0">
                <a:latin typeface="Brush Script MT" pitchFamily="66" charset="0"/>
              </a:rPr>
              <a:t>, Jan/Feb 2005.</a:t>
            </a:r>
          </a:p>
        </p:txBody>
      </p:sp>
    </p:spTree>
    <p:extLst>
      <p:ext uri="{BB962C8B-B14F-4D97-AF65-F5344CB8AC3E}">
        <p14:creationId xmlns:p14="http://schemas.microsoft.com/office/powerpoint/2010/main" val="420113416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1143000"/>
            <a:ext cx="7772400" cy="6647974"/>
          </a:xfrm>
          <a:prstGeom prst="rect">
            <a:avLst/>
          </a:prstGeom>
        </p:spPr>
        <p:txBody>
          <a:bodyPr wrap="square">
            <a:spAutoFit/>
          </a:bodyPr>
          <a:lstStyle/>
          <a:p>
            <a:pPr fontAlgn="base"/>
            <a:r>
              <a:rPr lang="en-US" b="1" dirty="0"/>
              <a:t>John Hart Ely</a:t>
            </a:r>
            <a:r>
              <a:rPr lang="en-US" dirty="0"/>
              <a:t> — Yale Law School, Harvard Law School, Stanford Law School</a:t>
            </a:r>
          </a:p>
          <a:p>
            <a:pPr fontAlgn="base"/>
            <a:endParaRPr lang="en-US" i="1" dirty="0" smtClean="0"/>
          </a:p>
          <a:p>
            <a:pPr fontAlgn="base"/>
            <a:r>
              <a:rPr lang="en-US" sz="2000" b="1" i="1" dirty="0" smtClean="0"/>
              <a:t>Roe</a:t>
            </a:r>
            <a:r>
              <a:rPr lang="en-US" sz="2000" b="1" dirty="0" smtClean="0"/>
              <a:t> </a:t>
            </a:r>
            <a:r>
              <a:rPr lang="en-US" sz="2000" b="1" dirty="0"/>
              <a:t>“is not constitutional law and gives almost no sense of an obligation to try to be.”</a:t>
            </a:r>
            <a:br>
              <a:rPr lang="en-US" sz="2000" b="1" dirty="0"/>
            </a:br>
            <a:r>
              <a:rPr lang="en-US" sz="2000" b="1" dirty="0"/>
              <a:t>….</a:t>
            </a:r>
          </a:p>
          <a:p>
            <a:pPr fontAlgn="base"/>
            <a:r>
              <a:rPr lang="en-US" sz="2000" b="1" dirty="0"/>
              <a:t>“What is frightening about </a:t>
            </a:r>
            <a:r>
              <a:rPr lang="en-US" sz="2000" b="1" i="1" dirty="0"/>
              <a:t>Roe </a:t>
            </a:r>
            <a:r>
              <a:rPr lang="en-US" sz="2000" b="1" dirty="0"/>
              <a:t>is that this super-protected right is not inferable from the language of the Constitution, the framers’ thinking respecting the specific problem in issue, any general value derivable from the provisions they included, or the nation’s governmental structure. Nor is it explainable in terms of the unusual political impotence of the group judicially protected vis-à-vis the interest that legislatively prevailed over it.… At times the inferences the Court has drawn from the values the Constitution marks for special protection have been controversial, even shaky, but never before has its sense of an obligation to draw one been so obviously lacking.”</a:t>
            </a:r>
          </a:p>
          <a:p>
            <a:pPr fontAlgn="base"/>
            <a:endParaRPr lang="en-US" u="sng" dirty="0" smtClean="0">
              <a:hlinkClick r:id="rId2"/>
            </a:endParaRPr>
          </a:p>
          <a:p>
            <a:pPr fontAlgn="base"/>
            <a:endParaRPr lang="en-US" u="sng" dirty="0">
              <a:hlinkClick r:id="rId2"/>
            </a:endParaRPr>
          </a:p>
          <a:p>
            <a:pPr fontAlgn="base"/>
            <a:r>
              <a:rPr lang="en-US" u="sng" dirty="0" smtClean="0">
                <a:latin typeface="Brush Script MT" pitchFamily="66" charset="0"/>
                <a:hlinkClick r:id="rId2"/>
              </a:rPr>
              <a:t>“</a:t>
            </a:r>
            <a:r>
              <a:rPr lang="en-US" u="sng" dirty="0">
                <a:latin typeface="Brush Script MT" pitchFamily="66" charset="0"/>
                <a:hlinkClick r:id="rId2"/>
              </a:rPr>
              <a:t>The Wages of Crying Wolf: A Comment on </a:t>
            </a:r>
            <a:r>
              <a:rPr lang="en-US" i="1" u="sng" dirty="0">
                <a:latin typeface="Brush Script MT" pitchFamily="66" charset="0"/>
                <a:hlinkClick r:id="rId2"/>
              </a:rPr>
              <a:t>Roe v. Wade</a:t>
            </a:r>
            <a:r>
              <a:rPr lang="en-US" u="sng" dirty="0">
                <a:latin typeface="Brush Script MT" pitchFamily="66" charset="0"/>
                <a:hlinkClick r:id="rId2"/>
              </a:rPr>
              <a:t>,” 82 </a:t>
            </a:r>
            <a:r>
              <a:rPr lang="en-US" i="1" u="sng" dirty="0">
                <a:latin typeface="Brush Script MT" pitchFamily="66" charset="0"/>
                <a:hlinkClick r:id="rId2"/>
              </a:rPr>
              <a:t>Yale Law Journal</a:t>
            </a:r>
            <a:r>
              <a:rPr lang="en-US" dirty="0">
                <a:latin typeface="Brush Script MT" pitchFamily="66" charset="0"/>
              </a:rPr>
              <a:t>, 920, 935-937 (1973).</a:t>
            </a:r>
          </a:p>
        </p:txBody>
      </p:sp>
    </p:spTree>
    <p:extLst>
      <p:ext uri="{BB962C8B-B14F-4D97-AF65-F5344CB8AC3E}">
        <p14:creationId xmlns:p14="http://schemas.microsoft.com/office/powerpoint/2010/main" val="18847534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4672" y="1143000"/>
            <a:ext cx="7620000" cy="6401753"/>
          </a:xfrm>
          <a:prstGeom prst="rect">
            <a:avLst/>
          </a:prstGeom>
        </p:spPr>
        <p:txBody>
          <a:bodyPr wrap="square">
            <a:spAutoFit/>
          </a:bodyPr>
          <a:lstStyle/>
          <a:p>
            <a:pPr fontAlgn="base"/>
            <a:r>
              <a:rPr lang="en-US" b="1" dirty="0"/>
              <a:t>Edward Lazarus</a:t>
            </a:r>
            <a:r>
              <a:rPr lang="en-US" dirty="0"/>
              <a:t> — Former clerk to Harry Blackmun.</a:t>
            </a:r>
          </a:p>
          <a:p>
            <a:pPr fontAlgn="base"/>
            <a:endParaRPr lang="en-US" sz="2000" dirty="0" smtClean="0"/>
          </a:p>
          <a:p>
            <a:pPr fontAlgn="base"/>
            <a:endParaRPr lang="en-US" sz="2000" dirty="0"/>
          </a:p>
          <a:p>
            <a:pPr fontAlgn="base"/>
            <a:r>
              <a:rPr lang="en-US" sz="2000" dirty="0" smtClean="0"/>
              <a:t>“</a:t>
            </a:r>
            <a:r>
              <a:rPr lang="en-US" sz="2000" dirty="0"/>
              <a:t>As a matter of constitutional interpretation and judicial method, </a:t>
            </a:r>
            <a:r>
              <a:rPr lang="en-US" sz="2000" b="1" i="1" dirty="0"/>
              <a:t>Roe borders on the indefensible. I say this as someone utterly committed to the right to choose, as someone who believes such a right has grounding elsewhere in the Constitution instead of where Roe placed it, and as someone who loved Roe’s author like a grandfather.”</a:t>
            </a:r>
            <a:br>
              <a:rPr lang="en-US" sz="2000" b="1" i="1" dirty="0"/>
            </a:br>
            <a:r>
              <a:rPr lang="en-US" sz="2000" b="1" i="1" dirty="0"/>
              <a:t>…. “What, exactly, is the problem with Roe? The problem, I believe, is that it has little connection to the Constitutional right it purportedly interpreted. A constitutional right to privacy broad enough to include abortion has no meaningful foundation in constitutional text, history, or precedent - at least, it does not if those sources are fairly described and reasonably faithfully followed</a:t>
            </a:r>
            <a:r>
              <a:rPr lang="en-US" sz="2000" b="1" i="1" dirty="0" smtClean="0"/>
              <a:t>.”</a:t>
            </a:r>
          </a:p>
          <a:p>
            <a:pPr fontAlgn="base"/>
            <a:endParaRPr lang="en-US" i="1" u="sng" dirty="0"/>
          </a:p>
          <a:p>
            <a:pPr fontAlgn="base"/>
            <a:endParaRPr lang="en-US" i="1" u="sng" dirty="0"/>
          </a:p>
          <a:p>
            <a:pPr fontAlgn="base"/>
            <a:r>
              <a:rPr lang="en-US" i="1" u="sng" dirty="0" smtClean="0">
                <a:latin typeface="Brush Script MT" pitchFamily="66" charset="0"/>
                <a:hlinkClick r:id="rId2"/>
              </a:rPr>
              <a:t>“The </a:t>
            </a:r>
            <a:r>
              <a:rPr lang="en-US" i="1" u="sng" dirty="0">
                <a:latin typeface="Brush Script MT" pitchFamily="66" charset="0"/>
                <a:hlinkClick r:id="rId2"/>
              </a:rPr>
              <a:t>Lingering Problems with Roe v. Wade, and Why the Recent Senate Hearings on Michael McConnell’s Nomination Only Underlined </a:t>
            </a:r>
            <a:r>
              <a:rPr lang="en-US" i="1" dirty="0" smtClean="0">
                <a:latin typeface="Brush Script MT" pitchFamily="66" charset="0"/>
                <a:hlinkClick r:id="rId2"/>
              </a:rPr>
              <a:t>Them</a:t>
            </a:r>
            <a:r>
              <a:rPr lang="en-US" i="1" dirty="0" smtClean="0">
                <a:latin typeface="Brush Script MT" pitchFamily="66" charset="0"/>
              </a:rPr>
              <a:t>” </a:t>
            </a:r>
            <a:r>
              <a:rPr lang="en-US" i="1" dirty="0" err="1" smtClean="0">
                <a:latin typeface="Brush Script MT" pitchFamily="66" charset="0"/>
              </a:rPr>
              <a:t>FindLaw</a:t>
            </a:r>
            <a:r>
              <a:rPr lang="en-US" i="1" dirty="0" smtClean="0">
                <a:latin typeface="Brush Script MT" pitchFamily="66" charset="0"/>
              </a:rPr>
              <a:t> </a:t>
            </a:r>
            <a:r>
              <a:rPr lang="en-US" i="1" dirty="0">
                <a:latin typeface="Brush Script MT" pitchFamily="66" charset="0"/>
              </a:rPr>
              <a:t>Legal Commentary, Oct. 3, 2002</a:t>
            </a:r>
          </a:p>
        </p:txBody>
      </p:sp>
    </p:spTree>
    <p:extLst>
      <p:ext uri="{BB962C8B-B14F-4D97-AF65-F5344CB8AC3E}">
        <p14:creationId xmlns:p14="http://schemas.microsoft.com/office/powerpoint/2010/main" val="414888018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81200" y="1752600"/>
            <a:ext cx="4572000" cy="6647974"/>
          </a:xfrm>
          <a:prstGeom prst="rect">
            <a:avLst/>
          </a:prstGeom>
        </p:spPr>
        <p:txBody>
          <a:bodyPr>
            <a:spAutoFit/>
          </a:bodyPr>
          <a:lstStyle/>
          <a:p>
            <a:pPr fontAlgn="base"/>
            <a:r>
              <a:rPr lang="en-US" b="1" dirty="0"/>
              <a:t>Ruth Bader Ginsburg</a:t>
            </a:r>
            <a:r>
              <a:rPr lang="en-US" dirty="0"/>
              <a:t> — Associate Justice of the U.S. Supreme </a:t>
            </a:r>
            <a:r>
              <a:rPr lang="en-US" dirty="0" smtClean="0"/>
              <a:t>Court</a:t>
            </a:r>
          </a:p>
          <a:p>
            <a:pPr fontAlgn="base"/>
            <a:endParaRPr lang="en-US" dirty="0"/>
          </a:p>
          <a:p>
            <a:pPr fontAlgn="base"/>
            <a:endParaRPr lang="en-US" sz="2400" dirty="0"/>
          </a:p>
          <a:p>
            <a:pPr fontAlgn="base"/>
            <a:r>
              <a:rPr lang="en-US" sz="2400" dirty="0"/>
              <a:t>“</a:t>
            </a:r>
            <a:r>
              <a:rPr lang="en-US" sz="2400" i="1" dirty="0"/>
              <a:t>Roe</a:t>
            </a:r>
            <a:r>
              <a:rPr lang="en-US" sz="2400" dirty="0"/>
              <a:t>, I believe, would have been more acceptable as a judicial decision if it had not gone beyond a ruling on the extreme statute before the court. … </a:t>
            </a:r>
            <a:r>
              <a:rPr lang="en-US" sz="2400" u="sng" dirty="0"/>
              <a:t>Heavy-handed judicial intervention</a:t>
            </a:r>
            <a:r>
              <a:rPr lang="en-US" sz="2400" dirty="0"/>
              <a:t> was difficult to justify and appears to </a:t>
            </a:r>
            <a:r>
              <a:rPr lang="en-US" sz="2400" dirty="0" smtClean="0"/>
              <a:t>have </a:t>
            </a:r>
            <a:r>
              <a:rPr lang="en-US" sz="2400" dirty="0"/>
              <a:t>provoked, not resolved, conflict.”</a:t>
            </a:r>
          </a:p>
          <a:p>
            <a:pPr fontAlgn="base"/>
            <a:endParaRPr lang="en-US" i="1" dirty="0" smtClean="0"/>
          </a:p>
          <a:p>
            <a:pPr fontAlgn="base"/>
            <a:endParaRPr lang="en-US" i="1" dirty="0"/>
          </a:p>
          <a:p>
            <a:pPr lvl="4" fontAlgn="base"/>
            <a:r>
              <a:rPr lang="en-US" i="1" dirty="0" smtClean="0">
                <a:latin typeface="Brush Script MT" pitchFamily="66" charset="0"/>
              </a:rPr>
              <a:t>North Carolina Law Review</a:t>
            </a:r>
            <a:r>
              <a:rPr lang="en-US" dirty="0" smtClean="0">
                <a:latin typeface="Brush Script MT" pitchFamily="66" charset="0"/>
              </a:rPr>
              <a:t>, 1985</a:t>
            </a:r>
            <a:endParaRPr lang="en-US" dirty="0">
              <a:latin typeface="Brush Script MT" pitchFamily="66" charset="0"/>
            </a:endParaRPr>
          </a:p>
          <a:p>
            <a:pPr fontAlgn="base"/>
            <a:endParaRPr lang="en-US" dirty="0"/>
          </a:p>
          <a:p>
            <a:pPr lvl="4" fontAlgn="base"/>
            <a:endParaRPr lang="en-US" dirty="0">
              <a:latin typeface="Brush Script MT" pitchFamily="66" charset="0"/>
            </a:endParaRPr>
          </a:p>
        </p:txBody>
      </p:sp>
    </p:spTree>
    <p:extLst>
      <p:ext uri="{BB962C8B-B14F-4D97-AF65-F5344CB8AC3E}">
        <p14:creationId xmlns:p14="http://schemas.microsoft.com/office/powerpoint/2010/main" val="34219005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6400" y="1219200"/>
            <a:ext cx="5791200" cy="5509200"/>
          </a:xfrm>
          <a:prstGeom prst="rect">
            <a:avLst/>
          </a:prstGeom>
        </p:spPr>
        <p:txBody>
          <a:bodyPr wrap="square">
            <a:spAutoFit/>
          </a:bodyPr>
          <a:lstStyle/>
          <a:p>
            <a:pPr fontAlgn="base"/>
            <a:r>
              <a:rPr lang="en-US" b="1" dirty="0"/>
              <a:t>Laurence Tribe</a:t>
            </a:r>
            <a:r>
              <a:rPr lang="en-US" dirty="0"/>
              <a:t> — Harvard Law School. Lawyer for Al Gore in 2000</a:t>
            </a:r>
            <a:r>
              <a:rPr lang="en-US" dirty="0" smtClean="0"/>
              <a:t>.</a:t>
            </a:r>
          </a:p>
          <a:p>
            <a:pPr fontAlgn="base"/>
            <a:endParaRPr lang="en-US" dirty="0"/>
          </a:p>
          <a:p>
            <a:pPr fontAlgn="base"/>
            <a:endParaRPr lang="en-US" dirty="0"/>
          </a:p>
          <a:p>
            <a:pPr fontAlgn="base"/>
            <a:r>
              <a:rPr lang="en-US" sz="2800" dirty="0"/>
              <a:t>“One of the most curious things about </a:t>
            </a:r>
            <a:r>
              <a:rPr lang="en-US" sz="2800" i="1" dirty="0"/>
              <a:t>Roe </a:t>
            </a:r>
            <a:r>
              <a:rPr lang="en-US" sz="2800" dirty="0"/>
              <a:t>is that, behind its own verbal smokescreen, </a:t>
            </a:r>
            <a:r>
              <a:rPr lang="en-US" sz="2800" u="sng" dirty="0"/>
              <a:t>the substantive judgment on which it rests is nowhere to be found</a:t>
            </a:r>
            <a:r>
              <a:rPr lang="en-US" sz="2800" dirty="0"/>
              <a:t>.”</a:t>
            </a:r>
          </a:p>
          <a:p>
            <a:pPr fontAlgn="base"/>
            <a:endParaRPr lang="en-US" sz="2800" dirty="0" smtClean="0">
              <a:latin typeface="Brush Script MT" pitchFamily="66" charset="0"/>
            </a:endParaRPr>
          </a:p>
          <a:p>
            <a:pPr fontAlgn="base"/>
            <a:r>
              <a:rPr lang="en-US" sz="2800" dirty="0" smtClean="0">
                <a:latin typeface="Brush Script MT" pitchFamily="66" charset="0"/>
              </a:rPr>
              <a:t>“</a:t>
            </a:r>
            <a:r>
              <a:rPr lang="en-US" sz="2800" dirty="0">
                <a:latin typeface="Brush Script MT" pitchFamily="66" charset="0"/>
              </a:rPr>
              <a:t>The Supreme Court, 1972 Term—Foreword: Toward a Model of Roles in the Due Process of Life and Law,”</a:t>
            </a:r>
            <a:r>
              <a:rPr lang="en-US" sz="2800" dirty="0"/>
              <a:t> </a:t>
            </a:r>
            <a:r>
              <a:rPr lang="en-US" sz="2800" dirty="0" smtClean="0">
                <a:latin typeface="Brush Script MT" pitchFamily="66" charset="0"/>
              </a:rPr>
              <a:t>87</a:t>
            </a:r>
            <a:r>
              <a:rPr lang="en-US" sz="2800" dirty="0" smtClean="0"/>
              <a:t> </a:t>
            </a:r>
            <a:r>
              <a:rPr lang="en-US" sz="2800" i="1" dirty="0">
                <a:latin typeface="Brush Script MT" pitchFamily="66" charset="0"/>
              </a:rPr>
              <a:t>Harvard Law Review</a:t>
            </a:r>
            <a:r>
              <a:rPr lang="en-US" sz="2800" dirty="0">
                <a:latin typeface="Brush Script MT" pitchFamily="66" charset="0"/>
              </a:rPr>
              <a:t> 1, 7 (1973)</a:t>
            </a:r>
            <a:r>
              <a:rPr lang="en-US" dirty="0">
                <a:latin typeface="Brush Script MT" pitchFamily="66" charset="0"/>
              </a:rPr>
              <a:t>.</a:t>
            </a:r>
          </a:p>
        </p:txBody>
      </p:sp>
    </p:spTree>
    <p:extLst>
      <p:ext uri="{BB962C8B-B14F-4D97-AF65-F5344CB8AC3E}">
        <p14:creationId xmlns:p14="http://schemas.microsoft.com/office/powerpoint/2010/main" val="162540735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38400" y="2145792"/>
            <a:ext cx="4495800" cy="3447098"/>
          </a:xfrm>
          <a:prstGeom prst="rect">
            <a:avLst/>
          </a:prstGeom>
          <a:noFill/>
        </p:spPr>
        <p:txBody>
          <a:bodyPr wrap="square" rtlCol="0">
            <a:spAutoFit/>
          </a:bodyPr>
          <a:lstStyle/>
          <a:p>
            <a:r>
              <a:rPr lang="en-US" sz="3200" dirty="0" smtClean="0"/>
              <a:t>There is an organization whose </a:t>
            </a:r>
          </a:p>
          <a:p>
            <a:r>
              <a:rPr lang="en-US" sz="3200" dirty="0"/>
              <a:t>m</a:t>
            </a:r>
            <a:r>
              <a:rPr lang="en-US" sz="3200" dirty="0" smtClean="0"/>
              <a:t>ission is population control.</a:t>
            </a:r>
          </a:p>
          <a:p>
            <a:endParaRPr lang="en-US" dirty="0"/>
          </a:p>
          <a:p>
            <a:endParaRPr lang="en-US" dirty="0" smtClean="0"/>
          </a:p>
          <a:p>
            <a:r>
              <a:rPr lang="en-US" dirty="0" smtClean="0"/>
              <a:t>Robert </a:t>
            </a:r>
            <a:r>
              <a:rPr lang="en-US" dirty="0" err="1"/>
              <a:t>Zubrin</a:t>
            </a:r>
            <a:r>
              <a:rPr lang="en-US" dirty="0"/>
              <a:t>, "The Population Control Holocaust," The New Atlantis, Number 35, Spring 2012, pp. 33-54. </a:t>
            </a:r>
          </a:p>
        </p:txBody>
      </p:sp>
    </p:spTree>
    <p:extLst>
      <p:ext uri="{BB962C8B-B14F-4D97-AF65-F5344CB8AC3E}">
        <p14:creationId xmlns:p14="http://schemas.microsoft.com/office/powerpoint/2010/main" val="276899510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1143000"/>
            <a:ext cx="7315200" cy="6494085"/>
          </a:xfrm>
          <a:prstGeom prst="rect">
            <a:avLst/>
          </a:prstGeom>
        </p:spPr>
        <p:txBody>
          <a:bodyPr wrap="square">
            <a:spAutoFit/>
          </a:bodyPr>
          <a:lstStyle/>
          <a:p>
            <a:r>
              <a:rPr lang="en-US" sz="3200" dirty="0" smtClean="0"/>
              <a:t>It’s founder, Margaret Sanger, was a well-documented proponent of eugenics  and a celebrated </a:t>
            </a:r>
            <a:r>
              <a:rPr lang="en-US" sz="3200" dirty="0" err="1" smtClean="0"/>
              <a:t>Klu</a:t>
            </a:r>
            <a:r>
              <a:rPr lang="en-US" sz="3200" dirty="0" smtClean="0"/>
              <a:t> Klux Klan speaker.</a:t>
            </a:r>
            <a:r>
              <a:rPr lang="en-US" dirty="0" smtClean="0"/>
              <a:t> </a:t>
            </a:r>
          </a:p>
          <a:p>
            <a:endParaRPr lang="en-US" dirty="0"/>
          </a:p>
          <a:p>
            <a:r>
              <a:rPr lang="en-US" dirty="0"/>
              <a:t> Planned Parenthood, "History &amp; Successes", (</a:t>
            </a:r>
            <a:r>
              <a:rPr lang="en-US" u="sng" dirty="0">
                <a:hlinkClick r:id="rId2"/>
              </a:rPr>
              <a:t>http://bit.ly/Qb19lE</a:t>
            </a:r>
            <a:r>
              <a:rPr lang="en-US" dirty="0"/>
              <a:t>)</a:t>
            </a:r>
          </a:p>
          <a:p>
            <a:r>
              <a:rPr lang="en-US" dirty="0"/>
              <a:t> </a:t>
            </a:r>
          </a:p>
          <a:p>
            <a:r>
              <a:rPr lang="en-US" dirty="0" smtClean="0"/>
              <a:t> </a:t>
            </a:r>
            <a:r>
              <a:rPr lang="en-US" dirty="0"/>
              <a:t>Margaret Sanger, "Birth Control is not merely of eugenic value, but is practically identical in ideal, with the final aims of Eugenics. " (</a:t>
            </a:r>
            <a:r>
              <a:rPr lang="en-US" u="sng" dirty="0">
                <a:hlinkClick r:id="rId3"/>
              </a:rPr>
              <a:t>http://bit.ly/KR67B8l</a:t>
            </a:r>
            <a:r>
              <a:rPr lang="en-US" dirty="0"/>
              <a:t>) and "She [Margaret Sanger] read everything she could find on birth control and sexuality and immersed herself in the writings of Thomas Malthus [</a:t>
            </a:r>
            <a:r>
              <a:rPr lang="en-US" dirty="0" err="1"/>
              <a:t>Eugenist</a:t>
            </a:r>
            <a:r>
              <a:rPr lang="en-US" dirty="0"/>
              <a:t>], John Stuart [</a:t>
            </a:r>
            <a:r>
              <a:rPr lang="en-US" dirty="0" err="1"/>
              <a:t>Eugenist</a:t>
            </a:r>
            <a:r>
              <a:rPr lang="en-US" dirty="0"/>
              <a:t>] and Robert Owens [</a:t>
            </a:r>
            <a:r>
              <a:rPr lang="en-US" dirty="0" err="1"/>
              <a:t>Eugenist</a:t>
            </a:r>
            <a:r>
              <a:rPr lang="en-US" dirty="0"/>
              <a:t>] (Sanger, 1938, pp. 124-125). And she met Havelock Ellis [</a:t>
            </a:r>
            <a:r>
              <a:rPr lang="en-US" dirty="0" err="1"/>
              <a:t>Eugenist</a:t>
            </a:r>
            <a:r>
              <a:rPr lang="en-US" dirty="0"/>
              <a:t>], who became her mentor and her lover (</a:t>
            </a:r>
            <a:r>
              <a:rPr lang="en-US" dirty="0" err="1"/>
              <a:t>Chesler</a:t>
            </a:r>
            <a:r>
              <a:rPr lang="en-US" dirty="0"/>
              <a:t>, 1992, p. 120)."</a:t>
            </a:r>
          </a:p>
          <a:p>
            <a:r>
              <a:rPr lang="en-US" dirty="0"/>
              <a:t>(</a:t>
            </a:r>
            <a:r>
              <a:rPr lang="en-US" u="sng" dirty="0">
                <a:hlinkClick r:id="rId4"/>
              </a:rPr>
              <a:t>http://bit.ly/KEnGkB</a:t>
            </a:r>
            <a:r>
              <a:rPr lang="en-US" dirty="0"/>
              <a:t>) by Jon Knowles with special thanks to Ellen </a:t>
            </a:r>
            <a:r>
              <a:rPr lang="en-US" dirty="0" err="1"/>
              <a:t>Chesler</a:t>
            </a:r>
            <a:r>
              <a:rPr lang="en-US" dirty="0"/>
              <a:t>, Planned Parenthood.</a:t>
            </a:r>
          </a:p>
          <a:p>
            <a:endParaRPr lang="en-US" dirty="0"/>
          </a:p>
        </p:txBody>
      </p:sp>
    </p:spTree>
    <p:extLst>
      <p:ext uri="{BB962C8B-B14F-4D97-AF65-F5344CB8AC3E}">
        <p14:creationId xmlns:p14="http://schemas.microsoft.com/office/powerpoint/2010/main" val="414660152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1676400"/>
            <a:ext cx="7467600" cy="5970865"/>
          </a:xfrm>
          <a:prstGeom prst="rect">
            <a:avLst/>
          </a:prstGeom>
        </p:spPr>
        <p:txBody>
          <a:bodyPr wrap="square">
            <a:spAutoFit/>
          </a:bodyPr>
          <a:lstStyle/>
          <a:p>
            <a:r>
              <a:rPr lang="en-US" sz="3200" dirty="0" smtClean="0"/>
              <a:t>Planned Parenthood’s founder was </a:t>
            </a:r>
            <a:r>
              <a:rPr lang="en-US" sz="3200" dirty="0"/>
              <a:t>one of the architects of the now infamous 1939 Negro Project, </a:t>
            </a:r>
            <a:r>
              <a:rPr lang="en-US" sz="3200" dirty="0" smtClean="0"/>
              <a:t>whose </a:t>
            </a:r>
            <a:r>
              <a:rPr lang="en-US" sz="3200" dirty="0"/>
              <a:t>sole objective was to infiltrate the Black community by hiring Black preachers </a:t>
            </a:r>
            <a:r>
              <a:rPr lang="en-US" sz="3200" dirty="0" smtClean="0"/>
              <a:t>and </a:t>
            </a:r>
            <a:r>
              <a:rPr lang="en-US" sz="3200" dirty="0"/>
              <a:t>presenting birth control as a health option for Black women. </a:t>
            </a:r>
            <a:endParaRPr lang="en-US" sz="3200" dirty="0" smtClean="0"/>
          </a:p>
          <a:p>
            <a:endParaRPr lang="en-US" dirty="0" smtClean="0"/>
          </a:p>
          <a:p>
            <a:r>
              <a:rPr lang="en-US" dirty="0" smtClean="0"/>
              <a:t>Margaret </a:t>
            </a:r>
            <a:r>
              <a:rPr lang="en-US" dirty="0"/>
              <a:t>Sanger  (1938), "Margaret Sanger, An Autobiography," New York: W. W. Norton. pp. 361, 366–7. (</a:t>
            </a:r>
            <a:r>
              <a:rPr lang="en-US" u="sng" dirty="0">
                <a:hlinkClick r:id="rId2"/>
              </a:rPr>
              <a:t>http://bit.ly/10eyb77</a:t>
            </a:r>
            <a:r>
              <a:rPr lang="en-US" dirty="0"/>
              <a:t>)</a:t>
            </a:r>
          </a:p>
          <a:p>
            <a:r>
              <a:rPr lang="en-US" dirty="0"/>
              <a:t> </a:t>
            </a:r>
          </a:p>
          <a:p>
            <a:r>
              <a:rPr lang="en-US" dirty="0" smtClean="0"/>
              <a:t>Tanya </a:t>
            </a:r>
            <a:r>
              <a:rPr lang="en-US" dirty="0"/>
              <a:t>L. Green, "The Negro Project: Margaret Sanger's Eugenic Plan for Black Americans" (</a:t>
            </a:r>
            <a:r>
              <a:rPr lang="en-US" u="sng" dirty="0">
                <a:hlinkClick r:id="rId3"/>
              </a:rPr>
              <a:t>http://bit.ly/x9c2aV</a:t>
            </a:r>
            <a:r>
              <a:rPr lang="en-US" dirty="0"/>
              <a:t>)</a:t>
            </a:r>
          </a:p>
          <a:p>
            <a:r>
              <a:rPr lang="en-US" dirty="0"/>
              <a:t> </a:t>
            </a:r>
          </a:p>
        </p:txBody>
      </p:sp>
    </p:spTree>
    <p:extLst>
      <p:ext uri="{BB962C8B-B14F-4D97-AF65-F5344CB8AC3E}">
        <p14:creationId xmlns:p14="http://schemas.microsoft.com/office/powerpoint/2010/main" val="217029976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Planned Parenthoo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1676400"/>
            <a:ext cx="7391400" cy="518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89574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6705600"/>
            <a:ext cx="7620000" cy="1200329"/>
          </a:xfrm>
          <a:prstGeom prst="rect">
            <a:avLst/>
          </a:prstGeom>
          <a:noFill/>
        </p:spPr>
        <p:txBody>
          <a:bodyPr wrap="square" rtlCol="0">
            <a:spAutoFit/>
          </a:bodyPr>
          <a:lstStyle/>
          <a:p>
            <a:r>
              <a:rPr lang="en-US" sz="3600" b="1" dirty="0" smtClean="0"/>
              <a:t>Reverend Walter Hoye</a:t>
            </a:r>
          </a:p>
          <a:p>
            <a:r>
              <a:rPr lang="en-US" sz="3600" b="1" dirty="0"/>
              <a:t>http://www.lldf.org/pastor-hoye/</a:t>
            </a:r>
          </a:p>
        </p:txBody>
      </p:sp>
      <p:pic>
        <p:nvPicPr>
          <p:cNvPr id="1026" name="Picture 2" descr="hoyeticker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1371600"/>
            <a:ext cx="7620001" cy="495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60813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676400"/>
            <a:ext cx="81534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665770" y="7418457"/>
            <a:ext cx="1888659" cy="707886"/>
          </a:xfrm>
          <a:prstGeom prst="rect">
            <a:avLst/>
          </a:prstGeom>
          <a:noFill/>
        </p:spPr>
        <p:txBody>
          <a:bodyPr wrap="none" rtlCol="0">
            <a:spAutoFit/>
          </a:bodyPr>
          <a:lstStyle/>
          <a:p>
            <a:r>
              <a:rPr lang="en-US" sz="4000" b="1" dirty="0"/>
              <a:t>l</a:t>
            </a:r>
            <a:r>
              <a:rPr lang="en-US" sz="4000" b="1" dirty="0" smtClean="0"/>
              <a:t>ldf.org</a:t>
            </a:r>
            <a:endParaRPr lang="en-US" sz="4000" b="1" dirty="0"/>
          </a:p>
        </p:txBody>
      </p:sp>
    </p:spTree>
    <p:extLst>
      <p:ext uri="{BB962C8B-B14F-4D97-AF65-F5344CB8AC3E}">
        <p14:creationId xmlns:p14="http://schemas.microsoft.com/office/powerpoint/2010/main" val="299645344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1368</TotalTime>
  <Words>1438</Words>
  <Application>Microsoft Office PowerPoint</Application>
  <PresentationFormat>Custom</PresentationFormat>
  <Paragraphs>138</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Austin</vt:lpstr>
      <vt:lpstr>40 Years of a Deadly Legal Anomaly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40 Years of a Deadly Legal Anomaly</dc:title>
  <dc:creator>Dana</dc:creator>
  <cp:lastModifiedBy>Dana</cp:lastModifiedBy>
  <cp:revision>26</cp:revision>
  <dcterms:created xsi:type="dcterms:W3CDTF">2013-03-11T01:07:44Z</dcterms:created>
  <dcterms:modified xsi:type="dcterms:W3CDTF">2013-03-14T22:55:03Z</dcterms:modified>
</cp:coreProperties>
</file>